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56" r:id="rId2"/>
  </p:sldMasterIdLst>
  <p:notesMasterIdLst>
    <p:notesMasterId r:id="rId63"/>
  </p:notesMasterIdLst>
  <p:sldIdLst>
    <p:sldId id="360" r:id="rId3"/>
    <p:sldId id="568" r:id="rId4"/>
    <p:sldId id="355" r:id="rId5"/>
    <p:sldId id="371" r:id="rId6"/>
    <p:sldId id="376" r:id="rId7"/>
    <p:sldId id="380" r:id="rId8"/>
    <p:sldId id="414" r:id="rId9"/>
    <p:sldId id="256" r:id="rId10"/>
    <p:sldId id="265" r:id="rId11"/>
    <p:sldId id="378" r:id="rId12"/>
    <p:sldId id="421" r:id="rId13"/>
    <p:sldId id="423" r:id="rId14"/>
    <p:sldId id="266" r:id="rId15"/>
    <p:sldId id="362" r:id="rId16"/>
    <p:sldId id="340" r:id="rId17"/>
    <p:sldId id="386" r:id="rId18"/>
    <p:sldId id="281" r:id="rId19"/>
    <p:sldId id="426" r:id="rId20"/>
    <p:sldId id="295" r:id="rId21"/>
    <p:sldId id="384" r:id="rId22"/>
    <p:sldId id="297" r:id="rId23"/>
    <p:sldId id="387" r:id="rId24"/>
    <p:sldId id="285" r:id="rId25"/>
    <p:sldId id="392" r:id="rId26"/>
    <p:sldId id="418" r:id="rId27"/>
    <p:sldId id="366" r:id="rId28"/>
    <p:sldId id="430" r:id="rId29"/>
    <p:sldId id="372" r:id="rId30"/>
    <p:sldId id="363" r:id="rId31"/>
    <p:sldId id="336" r:id="rId32"/>
    <p:sldId id="324" r:id="rId33"/>
    <p:sldId id="331" r:id="rId34"/>
    <p:sldId id="370" r:id="rId35"/>
    <p:sldId id="412" r:id="rId36"/>
    <p:sldId id="428" r:id="rId37"/>
    <p:sldId id="429" r:id="rId38"/>
    <p:sldId id="569" r:id="rId39"/>
    <p:sldId id="571" r:id="rId40"/>
    <p:sldId id="302" r:id="rId41"/>
    <p:sldId id="311" r:id="rId42"/>
    <p:sldId id="313" r:id="rId43"/>
    <p:sldId id="314" r:id="rId44"/>
    <p:sldId id="411" r:id="rId45"/>
    <p:sldId id="369" r:id="rId46"/>
    <p:sldId id="561" r:id="rId47"/>
    <p:sldId id="434" r:id="rId48"/>
    <p:sldId id="269" r:id="rId49"/>
    <p:sldId id="270" r:id="rId50"/>
    <p:sldId id="291" r:id="rId51"/>
    <p:sldId id="417" r:id="rId52"/>
    <p:sldId id="413" r:id="rId53"/>
    <p:sldId id="328" r:id="rId54"/>
    <p:sldId id="406" r:id="rId55"/>
    <p:sldId id="303" r:id="rId56"/>
    <p:sldId id="304" r:id="rId57"/>
    <p:sldId id="407" r:id="rId58"/>
    <p:sldId id="368" r:id="rId59"/>
    <p:sldId id="321" r:id="rId60"/>
    <p:sldId id="570" r:id="rId61"/>
    <p:sldId id="416" r:id="rId62"/>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568"/>
            <p14:sldId id="355"/>
            <p14:sldId id="371"/>
            <p14:sldId id="376"/>
            <p14:sldId id="380"/>
            <p14:sldId id="414"/>
            <p14:sldId id="256"/>
            <p14:sldId id="265"/>
            <p14:sldId id="378"/>
            <p14:sldId id="421"/>
            <p14:sldId id="423"/>
            <p14:sldId id="266"/>
          </p14:sldIdLst>
        </p14:section>
        <p14:section name="filter" id="{8CE85830-1EBC-4B15-A9C0-3C5DD3DA008A}">
          <p14:sldIdLst>
            <p14:sldId id="362"/>
            <p14:sldId id="340"/>
            <p14:sldId id="386"/>
            <p14:sldId id="281"/>
            <p14:sldId id="426"/>
            <p14:sldId id="295"/>
            <p14:sldId id="384"/>
            <p14:sldId id="297"/>
            <p14:sldId id="387"/>
            <p14:sldId id="285"/>
            <p14:sldId id="392"/>
            <p14:sldId id="418"/>
            <p14:sldId id="366"/>
            <p14:sldId id="430"/>
            <p14:sldId id="372"/>
          </p14:sldIdLst>
        </p14:section>
        <p14:section name="mutate" id="{5194B3A8-23FC-4B47-AFA1-13F0F45CB06C}">
          <p14:sldIdLst>
            <p14:sldId id="363"/>
            <p14:sldId id="336"/>
            <p14:sldId id="324"/>
            <p14:sldId id="331"/>
            <p14:sldId id="370"/>
            <p14:sldId id="412"/>
            <p14:sldId id="428"/>
            <p14:sldId id="429"/>
          </p14:sldIdLst>
        </p14:section>
        <p14:section name="pipe" id="{3095749A-94D0-754E-8334-EDFD837FE3A4}">
          <p14:sldIdLst>
            <p14:sldId id="569"/>
            <p14:sldId id="571"/>
            <p14:sldId id="302"/>
            <p14:sldId id="311"/>
            <p14:sldId id="313"/>
            <p14:sldId id="314"/>
            <p14:sldId id="411"/>
            <p14:sldId id="369"/>
            <p14:sldId id="561"/>
          </p14:sldIdLst>
        </p14:section>
        <p14:section name="what else" id="{E6F11B91-E182-4C40-985B-B4170BBEF7F7}">
          <p14:sldIdLst>
            <p14:sldId id="434"/>
            <p14:sldId id="269"/>
            <p14:sldId id="270"/>
            <p14:sldId id="291"/>
            <p14:sldId id="417"/>
            <p14:sldId id="413"/>
            <p14:sldId id="328"/>
            <p14:sldId id="406"/>
            <p14:sldId id="303"/>
            <p14:sldId id="304"/>
            <p14:sldId id="407"/>
            <p14:sldId id="368"/>
            <p14:sldId id="321"/>
            <p14:sldId id="570"/>
            <p14:sldId id="416"/>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65C0"/>
    <a:srgbClr val="A0C283"/>
    <a:srgbClr val="F8A968"/>
    <a:srgbClr val="FCC598"/>
    <a:srgbClr val="A5C0E5"/>
    <a:srgbClr val="CEE3A7"/>
    <a:srgbClr val="E6A5A4"/>
    <a:srgbClr val="538DD5"/>
    <a:srgbClr val="005493"/>
    <a:srgbClr val="8DB4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0D26E-AD29-41A9-BA0F-94915DAAF4B7}" v="137" dt="2021-07-15T00:36:32.708"/>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42" autoAdjust="0"/>
    <p:restoredTop sz="79028" autoAdjust="0"/>
  </p:normalViewPr>
  <p:slideViewPr>
    <p:cSldViewPr snapToGrid="0">
      <p:cViewPr varScale="1">
        <p:scale>
          <a:sx n="102" d="100"/>
          <a:sy n="102" d="100"/>
        </p:scale>
        <p:origin x="1760" y="176"/>
      </p:cViewPr>
      <p:guideLst>
        <p:guide pos="7008"/>
        <p:guide orient="horz" pos="3240"/>
      </p:guideLst>
    </p:cSldViewPr>
  </p:slideViewPr>
  <p:notesTextViewPr>
    <p:cViewPr>
      <p:scale>
        <a:sx n="1" d="1"/>
        <a:sy n="1" d="1"/>
      </p:scale>
      <p:origin x="0" y="0"/>
    </p:cViewPr>
  </p:notesTextViewPr>
  <p:notesViewPr>
    <p:cSldViewPr snapToGrid="0" showGuides="1">
      <p:cViewPr varScale="1">
        <p:scale>
          <a:sx n="93" d="100"/>
          <a:sy n="93" d="100"/>
        </p:scale>
        <p:origin x="3648"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366298CA-EF97-85D0-4310-37A80C02B10F}"/>
    <pc:docChg chg="modSld">
      <pc:chgData name="Obstfeld, Amrom E" userId="S::obstfelda@chop.edu::723fc76c-ee2b-4721-b304-153613f0d15a" providerId="AD" clId="Web-{366298CA-EF97-85D0-4310-37A80C02B10F}" dt="2021-07-11T20:20:51.557" v="78"/>
      <pc:docMkLst>
        <pc:docMk/>
      </pc:docMkLst>
      <pc:sldChg chg="modNotes">
        <pc:chgData name="Obstfeld, Amrom E" userId="S::obstfelda@chop.edu::723fc76c-ee2b-4721-b304-153613f0d15a" providerId="AD" clId="Web-{366298CA-EF97-85D0-4310-37A80C02B10F}" dt="2021-07-11T20:20:51.557" v="78"/>
        <pc:sldMkLst>
          <pc:docMk/>
          <pc:sldMk cId="1868979051" sldId="309"/>
        </pc:sldMkLst>
      </pc:sldChg>
      <pc:sldChg chg="modNotes">
        <pc:chgData name="Obstfeld, Amrom E" userId="S::obstfelda@chop.edu::723fc76c-ee2b-4721-b304-153613f0d15a" providerId="AD" clId="Web-{366298CA-EF97-85D0-4310-37A80C02B10F}" dt="2021-07-11T20:18:56.945" v="55"/>
        <pc:sldMkLst>
          <pc:docMk/>
          <pc:sldMk cId="1266240127" sldId="368"/>
        </pc:sldMkLst>
      </pc:sldChg>
      <pc:sldChg chg="modSp">
        <pc:chgData name="Obstfeld, Amrom E" userId="S::obstfelda@chop.edu::723fc76c-ee2b-4721-b304-153613f0d15a" providerId="AD" clId="Web-{366298CA-EF97-85D0-4310-37A80C02B10F}" dt="2021-07-11T20:14:59.940" v="3" actId="1076"/>
        <pc:sldMkLst>
          <pc:docMk/>
          <pc:sldMk cId="3389460807" sldId="415"/>
        </pc:sldMkLst>
        <pc:spChg chg="mod">
          <ac:chgData name="Obstfeld, Amrom E" userId="S::obstfelda@chop.edu::723fc76c-ee2b-4721-b304-153613f0d15a" providerId="AD" clId="Web-{366298CA-EF97-85D0-4310-37A80C02B10F}" dt="2021-07-11T20:14:59.940" v="3" actId="1076"/>
          <ac:spMkLst>
            <pc:docMk/>
            <pc:sldMk cId="3389460807" sldId="415"/>
            <ac:spMk id="3" creationId="{00000000-0000-0000-0000-000000000000}"/>
          </ac:spMkLst>
        </pc:spChg>
      </pc:sldChg>
    </pc:docChg>
  </pc:docChgLst>
  <pc:docChgLst>
    <pc:chgData name="Obstfeld, Amrom E" userId="723fc76c-ee2b-4721-b304-153613f0d15a" providerId="ADAL" clId="{5F10D26E-AD29-41A9-BA0F-94915DAAF4B7}"/>
    <pc:docChg chg="undo custSel addSld delSld modSld sldOrd modSection">
      <pc:chgData name="Obstfeld, Amrom E" userId="723fc76c-ee2b-4721-b304-153613f0d15a" providerId="ADAL" clId="{5F10D26E-AD29-41A9-BA0F-94915DAAF4B7}" dt="2021-07-15T00:37:25.038" v="2714" actId="14100"/>
      <pc:docMkLst>
        <pc:docMk/>
      </pc:docMkLst>
      <pc:sldChg chg="modNotesTx">
        <pc:chgData name="Obstfeld, Amrom E" userId="723fc76c-ee2b-4721-b304-153613f0d15a" providerId="ADAL" clId="{5F10D26E-AD29-41A9-BA0F-94915DAAF4B7}" dt="2021-07-14T20:45:25.911" v="547" actId="20577"/>
        <pc:sldMkLst>
          <pc:docMk/>
          <pc:sldMk cId="0" sldId="256"/>
        </pc:sldMkLst>
      </pc:sldChg>
      <pc:sldChg chg="modNotesTx">
        <pc:chgData name="Obstfeld, Amrom E" userId="723fc76c-ee2b-4721-b304-153613f0d15a" providerId="ADAL" clId="{5F10D26E-AD29-41A9-BA0F-94915DAAF4B7}" dt="2021-07-14T20:46:04.303" v="549" actId="20577"/>
        <pc:sldMkLst>
          <pc:docMk/>
          <pc:sldMk cId="0" sldId="265"/>
        </pc:sldMkLst>
      </pc:sldChg>
      <pc:sldChg chg="modNotesTx">
        <pc:chgData name="Obstfeld, Amrom E" userId="723fc76c-ee2b-4721-b304-153613f0d15a" providerId="ADAL" clId="{5F10D26E-AD29-41A9-BA0F-94915DAAF4B7}" dt="2021-07-14T20:50:34.150" v="624" actId="20577"/>
        <pc:sldMkLst>
          <pc:docMk/>
          <pc:sldMk cId="0" sldId="268"/>
        </pc:sldMkLst>
      </pc:sldChg>
      <pc:sldChg chg="modNotesTx">
        <pc:chgData name="Obstfeld, Amrom E" userId="723fc76c-ee2b-4721-b304-153613f0d15a" providerId="ADAL" clId="{5F10D26E-AD29-41A9-BA0F-94915DAAF4B7}" dt="2021-07-14T20:51:11.733" v="630" actId="20577"/>
        <pc:sldMkLst>
          <pc:docMk/>
          <pc:sldMk cId="0" sldId="269"/>
        </pc:sldMkLst>
      </pc:sldChg>
      <pc:sldChg chg="modNotesTx">
        <pc:chgData name="Obstfeld, Amrom E" userId="723fc76c-ee2b-4721-b304-153613f0d15a" providerId="ADAL" clId="{5F10D26E-AD29-41A9-BA0F-94915DAAF4B7}" dt="2021-07-14T21:24:09.854" v="684" actId="20577"/>
        <pc:sldMkLst>
          <pc:docMk/>
          <pc:sldMk cId="0" sldId="270"/>
        </pc:sldMkLst>
      </pc:sldChg>
      <pc:sldChg chg="modNotesTx">
        <pc:chgData name="Obstfeld, Amrom E" userId="723fc76c-ee2b-4721-b304-153613f0d15a" providerId="ADAL" clId="{5F10D26E-AD29-41A9-BA0F-94915DAAF4B7}" dt="2021-07-14T22:25:59.577" v="879" actId="20577"/>
        <pc:sldMkLst>
          <pc:docMk/>
          <pc:sldMk cId="0" sldId="280"/>
        </pc:sldMkLst>
      </pc:sldChg>
      <pc:sldChg chg="modNotesTx">
        <pc:chgData name="Obstfeld, Amrom E" userId="723fc76c-ee2b-4721-b304-153613f0d15a" providerId="ADAL" clId="{5F10D26E-AD29-41A9-BA0F-94915DAAF4B7}" dt="2021-07-14T23:28:19.761" v="1166" actId="20577"/>
        <pc:sldMkLst>
          <pc:docMk/>
          <pc:sldMk cId="2207685024" sldId="302"/>
        </pc:sldMkLst>
      </pc:sldChg>
      <pc:sldChg chg="modNotesTx">
        <pc:chgData name="Obstfeld, Amrom E" userId="723fc76c-ee2b-4721-b304-153613f0d15a" providerId="ADAL" clId="{5F10D26E-AD29-41A9-BA0F-94915DAAF4B7}" dt="2021-07-14T23:11:01.054" v="989" actId="20577"/>
        <pc:sldMkLst>
          <pc:docMk/>
          <pc:sldMk cId="621470966" sldId="303"/>
        </pc:sldMkLst>
      </pc:sldChg>
      <pc:sldChg chg="modNotesTx">
        <pc:chgData name="Obstfeld, Amrom E" userId="723fc76c-ee2b-4721-b304-153613f0d15a" providerId="ADAL" clId="{5F10D26E-AD29-41A9-BA0F-94915DAAF4B7}" dt="2021-07-14T23:11:46.432" v="1023" actId="20577"/>
        <pc:sldMkLst>
          <pc:docMk/>
          <pc:sldMk cId="2254248078" sldId="304"/>
        </pc:sldMkLst>
      </pc:sldChg>
      <pc:sldChg chg="modNotesTx">
        <pc:chgData name="Obstfeld, Amrom E" userId="723fc76c-ee2b-4721-b304-153613f0d15a" providerId="ADAL" clId="{5F10D26E-AD29-41A9-BA0F-94915DAAF4B7}" dt="2021-07-14T23:15:30.745" v="1165" actId="20577"/>
        <pc:sldMkLst>
          <pc:docMk/>
          <pc:sldMk cId="1868979051" sldId="309"/>
        </pc:sldMkLst>
      </pc:sldChg>
      <pc:sldChg chg="modNotesTx">
        <pc:chgData name="Obstfeld, Amrom E" userId="723fc76c-ee2b-4721-b304-153613f0d15a" providerId="ADAL" clId="{5F10D26E-AD29-41A9-BA0F-94915DAAF4B7}" dt="2021-07-14T23:49:01.176" v="1679" actId="20577"/>
        <pc:sldMkLst>
          <pc:docMk/>
          <pc:sldMk cId="3102968338" sldId="319"/>
        </pc:sldMkLst>
      </pc:sldChg>
      <pc:sldChg chg="modAnim modNotesTx">
        <pc:chgData name="Obstfeld, Amrom E" userId="723fc76c-ee2b-4721-b304-153613f0d15a" providerId="ADAL" clId="{5F10D26E-AD29-41A9-BA0F-94915DAAF4B7}" dt="2021-07-14T23:48:45.798" v="1659" actId="20577"/>
        <pc:sldMkLst>
          <pc:docMk/>
          <pc:sldMk cId="4248535049" sldId="323"/>
        </pc:sldMkLst>
      </pc:sldChg>
      <pc:sldChg chg="modAnim modNotesTx">
        <pc:chgData name="Obstfeld, Amrom E" userId="723fc76c-ee2b-4721-b304-153613f0d15a" providerId="ADAL" clId="{5F10D26E-AD29-41A9-BA0F-94915DAAF4B7}" dt="2021-07-14T23:52:19.394" v="1859"/>
        <pc:sldMkLst>
          <pc:docMk/>
          <pc:sldMk cId="374104625" sldId="324"/>
        </pc:sldMkLst>
      </pc:sldChg>
      <pc:sldChg chg="addSp delSp modSp ord modAnim">
        <pc:chgData name="Obstfeld, Amrom E" userId="723fc76c-ee2b-4721-b304-153613f0d15a" providerId="ADAL" clId="{5F10D26E-AD29-41A9-BA0F-94915DAAF4B7}" dt="2021-07-15T00:21:13.820" v="2540" actId="1035"/>
        <pc:sldMkLst>
          <pc:docMk/>
          <pc:sldMk cId="2926339779" sldId="328"/>
        </pc:sldMkLst>
        <pc:spChg chg="mod">
          <ac:chgData name="Obstfeld, Amrom E" userId="723fc76c-ee2b-4721-b304-153613f0d15a" providerId="ADAL" clId="{5F10D26E-AD29-41A9-BA0F-94915DAAF4B7}" dt="2021-07-15T00:21:13.820" v="2540" actId="1035"/>
          <ac:spMkLst>
            <pc:docMk/>
            <pc:sldMk cId="2926339779" sldId="328"/>
            <ac:spMk id="4" creationId="{00000000-0000-0000-0000-000000000000}"/>
          </ac:spMkLst>
        </pc:spChg>
        <pc:spChg chg="del">
          <ac:chgData name="Obstfeld, Amrom E" userId="723fc76c-ee2b-4721-b304-153613f0d15a" providerId="ADAL" clId="{5F10D26E-AD29-41A9-BA0F-94915DAAF4B7}" dt="2021-07-15T00:13:23.417" v="2403" actId="478"/>
          <ac:spMkLst>
            <pc:docMk/>
            <pc:sldMk cId="2926339779" sldId="328"/>
            <ac:spMk id="10" creationId="{00000000-0000-0000-0000-000000000000}"/>
          </ac:spMkLst>
        </pc:spChg>
        <pc:spChg chg="del">
          <ac:chgData name="Obstfeld, Amrom E" userId="723fc76c-ee2b-4721-b304-153613f0d15a" providerId="ADAL" clId="{5F10D26E-AD29-41A9-BA0F-94915DAAF4B7}" dt="2021-07-15T00:13:22.731" v="2402" actId="478"/>
          <ac:spMkLst>
            <pc:docMk/>
            <pc:sldMk cId="2926339779" sldId="328"/>
            <ac:spMk id="11" creationId="{00000000-0000-0000-0000-000000000000}"/>
          </ac:spMkLst>
        </pc:spChg>
        <pc:spChg chg="mod">
          <ac:chgData name="Obstfeld, Amrom E" userId="723fc76c-ee2b-4721-b304-153613f0d15a" providerId="ADAL" clId="{5F10D26E-AD29-41A9-BA0F-94915DAAF4B7}" dt="2021-07-15T00:17:59.046" v="2455" actId="20577"/>
          <ac:spMkLst>
            <pc:docMk/>
            <pc:sldMk cId="2926339779" sldId="328"/>
            <ac:spMk id="14" creationId="{00000000-0000-0000-0000-000000000000}"/>
          </ac:spMkLst>
        </pc:spChg>
        <pc:spChg chg="add mod">
          <ac:chgData name="Obstfeld, Amrom E" userId="723fc76c-ee2b-4721-b304-153613f0d15a" providerId="ADAL" clId="{5F10D26E-AD29-41A9-BA0F-94915DAAF4B7}" dt="2021-07-15T00:20:56.047" v="2509" actId="1037"/>
          <ac:spMkLst>
            <pc:docMk/>
            <pc:sldMk cId="2926339779" sldId="328"/>
            <ac:spMk id="17" creationId="{C80C0498-703D-44C8-AE47-869C81E10F6E}"/>
          </ac:spMkLst>
        </pc:spChg>
        <pc:spChg chg="mod">
          <ac:chgData name="Obstfeld, Amrom E" userId="723fc76c-ee2b-4721-b304-153613f0d15a" providerId="ADAL" clId="{5F10D26E-AD29-41A9-BA0F-94915DAAF4B7}" dt="2021-07-15T00:13:04.187" v="2393" actId="20577"/>
          <ac:spMkLst>
            <pc:docMk/>
            <pc:sldMk cId="2926339779" sldId="328"/>
            <ac:spMk id="293" creationId="{00000000-0000-0000-0000-000000000000}"/>
          </ac:spMkLst>
        </pc:spChg>
        <pc:spChg chg="mod">
          <ac:chgData name="Obstfeld, Amrom E" userId="723fc76c-ee2b-4721-b304-153613f0d15a" providerId="ADAL" clId="{5F10D26E-AD29-41A9-BA0F-94915DAAF4B7}" dt="2021-07-15T00:13:12.062" v="2401" actId="20577"/>
          <ac:spMkLst>
            <pc:docMk/>
            <pc:sldMk cId="2926339779" sldId="328"/>
            <ac:spMk id="296" creationId="{00000000-0000-0000-0000-000000000000}"/>
          </ac:spMkLst>
        </pc:spChg>
        <pc:picChg chg="add mod ord modCrop">
          <ac:chgData name="Obstfeld, Amrom E" userId="723fc76c-ee2b-4721-b304-153613f0d15a" providerId="ADAL" clId="{5F10D26E-AD29-41A9-BA0F-94915DAAF4B7}" dt="2021-07-15T00:20:48.493" v="2483" actId="1076"/>
          <ac:picMkLst>
            <pc:docMk/>
            <pc:sldMk cId="2926339779" sldId="328"/>
            <ac:picMk id="3" creationId="{642DF70A-E704-49F4-9877-6A60C204D0E8}"/>
          </ac:picMkLst>
        </pc:picChg>
        <pc:picChg chg="del">
          <ac:chgData name="Obstfeld, Amrom E" userId="723fc76c-ee2b-4721-b304-153613f0d15a" providerId="ADAL" clId="{5F10D26E-AD29-41A9-BA0F-94915DAAF4B7}" dt="2021-07-15T00:19:11.972" v="2471" actId="478"/>
          <ac:picMkLst>
            <pc:docMk/>
            <pc:sldMk cId="2926339779" sldId="328"/>
            <ac:picMk id="5" creationId="{00000000-0000-0000-0000-000000000000}"/>
          </ac:picMkLst>
        </pc:picChg>
        <pc:picChg chg="del mod">
          <ac:chgData name="Obstfeld, Amrom E" userId="723fc76c-ee2b-4721-b304-153613f0d15a" providerId="ADAL" clId="{5F10D26E-AD29-41A9-BA0F-94915DAAF4B7}" dt="2021-07-15T00:20:17.357" v="2476" actId="478"/>
          <ac:picMkLst>
            <pc:docMk/>
            <pc:sldMk cId="2926339779" sldId="328"/>
            <ac:picMk id="6" creationId="{00000000-0000-0000-0000-000000000000}"/>
          </ac:picMkLst>
        </pc:picChg>
        <pc:picChg chg="add mod ord">
          <ac:chgData name="Obstfeld, Amrom E" userId="723fc76c-ee2b-4721-b304-153613f0d15a" providerId="ADAL" clId="{5F10D26E-AD29-41A9-BA0F-94915DAAF4B7}" dt="2021-07-15T00:21:03.373" v="2511" actId="1076"/>
          <ac:picMkLst>
            <pc:docMk/>
            <pc:sldMk cId="2926339779" sldId="328"/>
            <ac:picMk id="7" creationId="{D19F217A-C3B0-4B58-9D5B-CBD383782F35}"/>
          </ac:picMkLst>
        </pc:picChg>
      </pc:sldChg>
      <pc:sldChg chg="modNotesTx">
        <pc:chgData name="Obstfeld, Amrom E" userId="723fc76c-ee2b-4721-b304-153613f0d15a" providerId="ADAL" clId="{5F10D26E-AD29-41A9-BA0F-94915DAAF4B7}" dt="2021-07-14T23:53:37.115" v="1902" actId="20577"/>
        <pc:sldMkLst>
          <pc:docMk/>
          <pc:sldMk cId="238111312" sldId="331"/>
        </pc:sldMkLst>
      </pc:sldChg>
      <pc:sldChg chg="modSp modNotesTx">
        <pc:chgData name="Obstfeld, Amrom E" userId="723fc76c-ee2b-4721-b304-153613f0d15a" providerId="ADAL" clId="{5F10D26E-AD29-41A9-BA0F-94915DAAF4B7}" dt="2021-07-14T23:44:11.512" v="1434" actId="20577"/>
        <pc:sldMkLst>
          <pc:docMk/>
          <pc:sldMk cId="3698535996" sldId="332"/>
        </pc:sldMkLst>
        <pc:spChg chg="mod">
          <ac:chgData name="Obstfeld, Amrom E" userId="723fc76c-ee2b-4721-b304-153613f0d15a" providerId="ADAL" clId="{5F10D26E-AD29-41A9-BA0F-94915DAAF4B7}" dt="2021-07-14T23:43:40.786" v="1354" actId="20577"/>
          <ac:spMkLst>
            <pc:docMk/>
            <pc:sldMk cId="3698535996" sldId="332"/>
            <ac:spMk id="85" creationId="{00000000-0000-0000-0000-000000000000}"/>
          </ac:spMkLst>
        </pc:spChg>
      </pc:sldChg>
      <pc:sldChg chg="modSp modNotesTx">
        <pc:chgData name="Obstfeld, Amrom E" userId="723fc76c-ee2b-4721-b304-153613f0d15a" providerId="ADAL" clId="{5F10D26E-AD29-41A9-BA0F-94915DAAF4B7}" dt="2021-07-14T23:47:38.039" v="1575" actId="20577"/>
        <pc:sldMkLst>
          <pc:docMk/>
          <pc:sldMk cId="1208223791" sldId="333"/>
        </pc:sldMkLst>
        <pc:spChg chg="mod">
          <ac:chgData name="Obstfeld, Amrom E" userId="723fc76c-ee2b-4721-b304-153613f0d15a" providerId="ADAL" clId="{5F10D26E-AD29-41A9-BA0F-94915DAAF4B7}" dt="2021-07-14T23:44:26.760" v="1447" actId="20577"/>
          <ac:spMkLst>
            <pc:docMk/>
            <pc:sldMk cId="1208223791" sldId="333"/>
            <ac:spMk id="3" creationId="{00000000-0000-0000-0000-000000000000}"/>
          </ac:spMkLst>
        </pc:spChg>
      </pc:sldChg>
      <pc:sldChg chg="modNotesTx">
        <pc:chgData name="Obstfeld, Amrom E" userId="723fc76c-ee2b-4721-b304-153613f0d15a" providerId="ADAL" clId="{5F10D26E-AD29-41A9-BA0F-94915DAAF4B7}" dt="2021-07-14T23:49:10.483" v="1680" actId="20577"/>
        <pc:sldMkLst>
          <pc:docMk/>
          <pc:sldMk cId="3109632800" sldId="336"/>
        </pc:sldMkLst>
      </pc:sldChg>
      <pc:sldChg chg="modNotesTx">
        <pc:chgData name="Obstfeld, Amrom E" userId="723fc76c-ee2b-4721-b304-153613f0d15a" providerId="ADAL" clId="{5F10D26E-AD29-41A9-BA0F-94915DAAF4B7}" dt="2021-07-14T22:26:39.655" v="885" actId="20577"/>
        <pc:sldMkLst>
          <pc:docMk/>
          <pc:sldMk cId="4044975908" sldId="340"/>
        </pc:sldMkLst>
      </pc:sldChg>
      <pc:sldChg chg="modNotesTx">
        <pc:chgData name="Obstfeld, Amrom E" userId="723fc76c-ee2b-4721-b304-153613f0d15a" providerId="ADAL" clId="{5F10D26E-AD29-41A9-BA0F-94915DAAF4B7}" dt="2021-07-14T16:59:12.669" v="216" actId="33524"/>
        <pc:sldMkLst>
          <pc:docMk/>
          <pc:sldMk cId="1019487404" sldId="354"/>
        </pc:sldMkLst>
      </pc:sldChg>
      <pc:sldChg chg="modNotesTx">
        <pc:chgData name="Obstfeld, Amrom E" userId="723fc76c-ee2b-4721-b304-153613f0d15a" providerId="ADAL" clId="{5F10D26E-AD29-41A9-BA0F-94915DAAF4B7}" dt="2021-07-14T20:50:15.963" v="616" actId="20577"/>
        <pc:sldMkLst>
          <pc:docMk/>
          <pc:sldMk cId="2034022152" sldId="362"/>
        </pc:sldMkLst>
      </pc:sldChg>
      <pc:sldChg chg="modNotesTx">
        <pc:chgData name="Obstfeld, Amrom E" userId="723fc76c-ee2b-4721-b304-153613f0d15a" providerId="ADAL" clId="{5F10D26E-AD29-41A9-BA0F-94915DAAF4B7}" dt="2021-07-14T23:40:33.360" v="1292" actId="20577"/>
        <pc:sldMkLst>
          <pc:docMk/>
          <pc:sldMk cId="3110333496" sldId="363"/>
        </pc:sldMkLst>
      </pc:sldChg>
      <pc:sldChg chg="modSp modNotesTx">
        <pc:chgData name="Obstfeld, Amrom E" userId="723fc76c-ee2b-4721-b304-153613f0d15a" providerId="ADAL" clId="{5F10D26E-AD29-41A9-BA0F-94915DAAF4B7}" dt="2021-07-14T22:25:20.088" v="818" actId="20577"/>
        <pc:sldMkLst>
          <pc:docMk/>
          <pc:sldMk cId="3409866109" sldId="364"/>
        </pc:sldMkLst>
        <pc:spChg chg="mod">
          <ac:chgData name="Obstfeld, Amrom E" userId="723fc76c-ee2b-4721-b304-153613f0d15a" providerId="ADAL" clId="{5F10D26E-AD29-41A9-BA0F-94915DAAF4B7}" dt="2021-07-14T22:24:25.131" v="771" actId="20577"/>
          <ac:spMkLst>
            <pc:docMk/>
            <pc:sldMk cId="3409866109" sldId="364"/>
            <ac:spMk id="6" creationId="{00000000-0000-0000-0000-000000000000}"/>
          </ac:spMkLst>
        </pc:spChg>
      </pc:sldChg>
      <pc:sldChg chg="modSp modNotesTx">
        <pc:chgData name="Obstfeld, Amrom E" userId="723fc76c-ee2b-4721-b304-153613f0d15a" providerId="ADAL" clId="{5F10D26E-AD29-41A9-BA0F-94915DAAF4B7}" dt="2021-07-14T23:09:44.400" v="939" actId="313"/>
        <pc:sldMkLst>
          <pc:docMk/>
          <pc:sldMk cId="2977130037" sldId="366"/>
        </pc:sldMkLst>
        <pc:spChg chg="mod">
          <ac:chgData name="Obstfeld, Amrom E" userId="723fc76c-ee2b-4721-b304-153613f0d15a" providerId="ADAL" clId="{5F10D26E-AD29-41A9-BA0F-94915DAAF4B7}" dt="2021-07-14T23:02:20.044" v="923" actId="20577"/>
          <ac:spMkLst>
            <pc:docMk/>
            <pc:sldMk cId="2977130037" sldId="366"/>
            <ac:spMk id="6" creationId="{00000000-0000-0000-0000-000000000000}"/>
          </ac:spMkLst>
        </pc:spChg>
      </pc:sldChg>
      <pc:sldChg chg="modNotesTx">
        <pc:chgData name="Obstfeld, Amrom E" userId="723fc76c-ee2b-4721-b304-153613f0d15a" providerId="ADAL" clId="{5F10D26E-AD29-41A9-BA0F-94915DAAF4B7}" dt="2021-07-14T23:14:44.656" v="1127" actId="20577"/>
        <pc:sldMkLst>
          <pc:docMk/>
          <pc:sldMk cId="1266240127" sldId="368"/>
        </pc:sldMkLst>
      </pc:sldChg>
      <pc:sldChg chg="modNotesTx">
        <pc:chgData name="Obstfeld, Amrom E" userId="723fc76c-ee2b-4721-b304-153613f0d15a" providerId="ADAL" clId="{5F10D26E-AD29-41A9-BA0F-94915DAAF4B7}" dt="2021-07-14T23:54:44.743" v="2111" actId="20577"/>
        <pc:sldMkLst>
          <pc:docMk/>
          <pc:sldMk cId="748990256" sldId="370"/>
        </pc:sldMkLst>
      </pc:sldChg>
      <pc:sldChg chg="modNotesTx">
        <pc:chgData name="Obstfeld, Amrom E" userId="723fc76c-ee2b-4721-b304-153613f0d15a" providerId="ADAL" clId="{5F10D26E-AD29-41A9-BA0F-94915DAAF4B7}" dt="2021-07-14T20:38:32.794" v="331" actId="20577"/>
        <pc:sldMkLst>
          <pc:docMk/>
          <pc:sldMk cId="313411697" sldId="376"/>
        </pc:sldMkLst>
      </pc:sldChg>
      <pc:sldChg chg="ord modNotesTx">
        <pc:chgData name="Obstfeld, Amrom E" userId="723fc76c-ee2b-4721-b304-153613f0d15a" providerId="ADAL" clId="{5F10D26E-AD29-41A9-BA0F-94915DAAF4B7}" dt="2021-07-14T20:46:54.381" v="574" actId="20577"/>
        <pc:sldMkLst>
          <pc:docMk/>
          <pc:sldMk cId="4230322916" sldId="378"/>
        </pc:sldMkLst>
      </pc:sldChg>
      <pc:sldChg chg="addSp modSp modNotesTx">
        <pc:chgData name="Obstfeld, Amrom E" userId="723fc76c-ee2b-4721-b304-153613f0d15a" providerId="ADAL" clId="{5F10D26E-AD29-41A9-BA0F-94915DAAF4B7}" dt="2021-07-14T20:41:36.930" v="490" actId="20577"/>
        <pc:sldMkLst>
          <pc:docMk/>
          <pc:sldMk cId="349426650" sldId="380"/>
        </pc:sldMkLst>
        <pc:grpChg chg="mod">
          <ac:chgData name="Obstfeld, Amrom E" userId="723fc76c-ee2b-4721-b304-153613f0d15a" providerId="ADAL" clId="{5F10D26E-AD29-41A9-BA0F-94915DAAF4B7}" dt="2021-07-14T16:46:48.006" v="88" actId="1076"/>
          <ac:grpSpMkLst>
            <pc:docMk/>
            <pc:sldMk cId="349426650" sldId="380"/>
            <ac:grpSpMk id="9" creationId="{00000000-0000-0000-0000-000000000000}"/>
          </ac:grpSpMkLst>
        </pc:grpChg>
        <pc:picChg chg="add mod modCrop">
          <ac:chgData name="Obstfeld, Amrom E" userId="723fc76c-ee2b-4721-b304-153613f0d15a" providerId="ADAL" clId="{5F10D26E-AD29-41A9-BA0F-94915DAAF4B7}" dt="2021-07-14T16:46:56.213" v="94" actId="1037"/>
          <ac:picMkLst>
            <pc:docMk/>
            <pc:sldMk cId="349426650" sldId="380"/>
            <ac:picMk id="12" creationId="{3CA4F62C-5326-44C4-AE7C-EBCF734E1192}"/>
          </ac:picMkLst>
        </pc:picChg>
      </pc:sldChg>
      <pc:sldChg chg="modNotesTx">
        <pc:chgData name="Obstfeld, Amrom E" userId="723fc76c-ee2b-4721-b304-153613f0d15a" providerId="ADAL" clId="{5F10D26E-AD29-41A9-BA0F-94915DAAF4B7}" dt="2021-07-14T22:39:51.758" v="894" actId="20577"/>
        <pc:sldMkLst>
          <pc:docMk/>
          <pc:sldMk cId="337205431" sldId="387"/>
        </pc:sldMkLst>
      </pc:sldChg>
      <pc:sldChg chg="modNotesTx">
        <pc:chgData name="Obstfeld, Amrom E" userId="723fc76c-ee2b-4721-b304-153613f0d15a" providerId="ADAL" clId="{5F10D26E-AD29-41A9-BA0F-94915DAAF4B7}" dt="2021-07-14T23:01:07.063" v="922" actId="20577"/>
        <pc:sldMkLst>
          <pc:docMk/>
          <pc:sldMk cId="1217774732" sldId="392"/>
        </pc:sldMkLst>
      </pc:sldChg>
      <pc:sldChg chg="modNotesTx">
        <pc:chgData name="Obstfeld, Amrom E" userId="723fc76c-ee2b-4721-b304-153613f0d15a" providerId="ADAL" clId="{5F10D26E-AD29-41A9-BA0F-94915DAAF4B7}" dt="2021-07-14T23:12:30.734" v="1044" actId="20577"/>
        <pc:sldMkLst>
          <pc:docMk/>
          <pc:sldMk cId="2757166371" sldId="407"/>
        </pc:sldMkLst>
      </pc:sldChg>
      <pc:sldChg chg="modNotesTx">
        <pc:chgData name="Obstfeld, Amrom E" userId="723fc76c-ee2b-4721-b304-153613f0d15a" providerId="ADAL" clId="{5F10D26E-AD29-41A9-BA0F-94915DAAF4B7}" dt="2021-07-14T23:15:15.388" v="1160" actId="20577"/>
        <pc:sldMkLst>
          <pc:docMk/>
          <pc:sldMk cId="1129948485" sldId="410"/>
        </pc:sldMkLst>
      </pc:sldChg>
      <pc:sldChg chg="modNotesTx">
        <pc:chgData name="Obstfeld, Amrom E" userId="723fc76c-ee2b-4721-b304-153613f0d15a" providerId="ADAL" clId="{5F10D26E-AD29-41A9-BA0F-94915DAAF4B7}" dt="2021-07-14T23:56:31.235" v="2349" actId="20577"/>
        <pc:sldMkLst>
          <pc:docMk/>
          <pc:sldMk cId="443265727" sldId="412"/>
        </pc:sldMkLst>
      </pc:sldChg>
      <pc:sldChg chg="modNotesTx">
        <pc:chgData name="Obstfeld, Amrom E" userId="723fc76c-ee2b-4721-b304-153613f0d15a" providerId="ADAL" clId="{5F10D26E-AD29-41A9-BA0F-94915DAAF4B7}" dt="2021-07-14T20:42:20.765" v="528" actId="20577"/>
        <pc:sldMkLst>
          <pc:docMk/>
          <pc:sldMk cId="2650656418" sldId="414"/>
        </pc:sldMkLst>
      </pc:sldChg>
      <pc:sldChg chg="addSp modSp modNotesTx">
        <pc:chgData name="Obstfeld, Amrom E" userId="723fc76c-ee2b-4721-b304-153613f0d15a" providerId="ADAL" clId="{5F10D26E-AD29-41A9-BA0F-94915DAAF4B7}" dt="2021-07-14T16:58:30.440" v="215" actId="313"/>
        <pc:sldMkLst>
          <pc:docMk/>
          <pc:sldMk cId="3389460807" sldId="415"/>
        </pc:sldMkLst>
        <pc:spChg chg="add mod">
          <ac:chgData name="Obstfeld, Amrom E" userId="723fc76c-ee2b-4721-b304-153613f0d15a" providerId="ADAL" clId="{5F10D26E-AD29-41A9-BA0F-94915DAAF4B7}" dt="2021-07-14T16:45:31.718" v="52" actId="1076"/>
          <ac:spMkLst>
            <pc:docMk/>
            <pc:sldMk cId="3389460807" sldId="415"/>
            <ac:spMk id="5" creationId="{93D301E7-A3A0-4A2F-BCBD-383F5376E722}"/>
          </ac:spMkLst>
        </pc:spChg>
      </pc:sldChg>
      <pc:sldChg chg="modNotesTx">
        <pc:chgData name="Obstfeld, Amrom E" userId="723fc76c-ee2b-4721-b304-153613f0d15a" providerId="ADAL" clId="{5F10D26E-AD29-41A9-BA0F-94915DAAF4B7}" dt="2021-07-14T21:35:34.839" v="685" actId="313"/>
        <pc:sldMkLst>
          <pc:docMk/>
          <pc:sldMk cId="3067873052" sldId="417"/>
        </pc:sldMkLst>
      </pc:sldChg>
      <pc:sldChg chg="modSp modNotesTx">
        <pc:chgData name="Obstfeld, Amrom E" userId="723fc76c-ee2b-4721-b304-153613f0d15a" providerId="ADAL" clId="{5F10D26E-AD29-41A9-BA0F-94915DAAF4B7}" dt="2021-07-14T20:47:29.555" v="581" actId="20577"/>
        <pc:sldMkLst>
          <pc:docMk/>
          <pc:sldMk cId="489047524" sldId="421"/>
        </pc:sldMkLst>
        <pc:spChg chg="mod">
          <ac:chgData name="Obstfeld, Amrom E" userId="723fc76c-ee2b-4721-b304-153613f0d15a" providerId="ADAL" clId="{5F10D26E-AD29-41A9-BA0F-94915DAAF4B7}" dt="2021-07-14T20:47:16.917" v="579" actId="20577"/>
          <ac:spMkLst>
            <pc:docMk/>
            <pc:sldMk cId="489047524" sldId="421"/>
            <ac:spMk id="5" creationId="{00000000-0000-0000-0000-000000000000}"/>
          </ac:spMkLst>
        </pc:spChg>
      </pc:sldChg>
      <pc:sldChg chg="modSp">
        <pc:chgData name="Obstfeld, Amrom E" userId="723fc76c-ee2b-4721-b304-153613f0d15a" providerId="ADAL" clId="{5F10D26E-AD29-41A9-BA0F-94915DAAF4B7}" dt="2021-07-14T20:48:39.817" v="582"/>
        <pc:sldMkLst>
          <pc:docMk/>
          <pc:sldMk cId="2560907799" sldId="423"/>
        </pc:sldMkLst>
        <pc:spChg chg="mod">
          <ac:chgData name="Obstfeld, Amrom E" userId="723fc76c-ee2b-4721-b304-153613f0d15a" providerId="ADAL" clId="{5F10D26E-AD29-41A9-BA0F-94915DAAF4B7}" dt="2021-07-14T20:48:39.817" v="582"/>
          <ac:spMkLst>
            <pc:docMk/>
            <pc:sldMk cId="2560907799" sldId="423"/>
            <ac:spMk id="5" creationId="{00000000-0000-0000-0000-000000000000}"/>
          </ac:spMkLst>
        </pc:spChg>
      </pc:sldChg>
      <pc:sldChg chg="add del">
        <pc:chgData name="Obstfeld, Amrom E" userId="723fc76c-ee2b-4721-b304-153613f0d15a" providerId="ADAL" clId="{5F10D26E-AD29-41A9-BA0F-94915DAAF4B7}" dt="2021-07-15T00:10:37.276" v="2354" actId="2696"/>
        <pc:sldMkLst>
          <pc:docMk/>
          <pc:sldMk cId="2496643571" sldId="427"/>
        </pc:sldMkLst>
      </pc:sldChg>
      <pc:sldChg chg="modSp add modNotesTx">
        <pc:chgData name="Obstfeld, Amrom E" userId="723fc76c-ee2b-4721-b304-153613f0d15a" providerId="ADAL" clId="{5F10D26E-AD29-41A9-BA0F-94915DAAF4B7}" dt="2021-07-15T00:11:10.210" v="2380" actId="20577"/>
        <pc:sldMkLst>
          <pc:docMk/>
          <pc:sldMk cId="3597243564" sldId="427"/>
        </pc:sldMkLst>
        <pc:spChg chg="mod">
          <ac:chgData name="Obstfeld, Amrom E" userId="723fc76c-ee2b-4721-b304-153613f0d15a" providerId="ADAL" clId="{5F10D26E-AD29-41A9-BA0F-94915DAAF4B7}" dt="2021-07-15T00:11:06.600" v="2379" actId="20577"/>
          <ac:spMkLst>
            <pc:docMk/>
            <pc:sldMk cId="3597243564" sldId="427"/>
            <ac:spMk id="3" creationId="{00000000-0000-0000-0000-000000000000}"/>
          </ac:spMkLst>
        </pc:spChg>
      </pc:sldChg>
      <pc:sldChg chg="add del">
        <pc:chgData name="Obstfeld, Amrom E" userId="723fc76c-ee2b-4721-b304-153613f0d15a" providerId="ADAL" clId="{5F10D26E-AD29-41A9-BA0F-94915DAAF4B7}" dt="2021-07-15T00:12:57.314" v="2386" actId="2696"/>
        <pc:sldMkLst>
          <pc:docMk/>
          <pc:sldMk cId="1063007908" sldId="428"/>
        </pc:sldMkLst>
      </pc:sldChg>
      <pc:sldChg chg="modSp add">
        <pc:chgData name="Obstfeld, Amrom E" userId="723fc76c-ee2b-4721-b304-153613f0d15a" providerId="ADAL" clId="{5F10D26E-AD29-41A9-BA0F-94915DAAF4B7}" dt="2021-07-15T00:18:07.315" v="2470" actId="20577"/>
        <pc:sldMkLst>
          <pc:docMk/>
          <pc:sldMk cId="2786701749" sldId="428"/>
        </pc:sldMkLst>
        <pc:spChg chg="mod">
          <ac:chgData name="Obstfeld, Amrom E" userId="723fc76c-ee2b-4721-b304-153613f0d15a" providerId="ADAL" clId="{5F10D26E-AD29-41A9-BA0F-94915DAAF4B7}" dt="2021-07-15T00:18:07.315" v="2470" actId="20577"/>
          <ac:spMkLst>
            <pc:docMk/>
            <pc:sldMk cId="2786701749" sldId="428"/>
            <ac:spMk id="14" creationId="{00000000-0000-0000-0000-000000000000}"/>
          </ac:spMkLst>
        </pc:spChg>
      </pc:sldChg>
      <pc:sldChg chg="add del">
        <pc:chgData name="Obstfeld, Amrom E" userId="723fc76c-ee2b-4721-b304-153613f0d15a" providerId="ADAL" clId="{5F10D26E-AD29-41A9-BA0F-94915DAAF4B7}" dt="2021-07-15T00:22:03.878" v="2542"/>
        <pc:sldMkLst>
          <pc:docMk/>
          <pc:sldMk cId="516377074" sldId="429"/>
        </pc:sldMkLst>
      </pc:sldChg>
      <pc:sldChg chg="addSp delSp modSp add del">
        <pc:chgData name="Obstfeld, Amrom E" userId="723fc76c-ee2b-4721-b304-153613f0d15a" providerId="ADAL" clId="{5F10D26E-AD29-41A9-BA0F-94915DAAF4B7}" dt="2021-07-15T00:37:25.038" v="2714" actId="14100"/>
        <pc:sldMkLst>
          <pc:docMk/>
          <pc:sldMk cId="940875369" sldId="429"/>
        </pc:sldMkLst>
        <pc:spChg chg="del">
          <ac:chgData name="Obstfeld, Amrom E" userId="723fc76c-ee2b-4721-b304-153613f0d15a" providerId="ADAL" clId="{5F10D26E-AD29-41A9-BA0F-94915DAAF4B7}" dt="2021-07-15T00:35:07.325" v="2682" actId="478"/>
          <ac:spMkLst>
            <pc:docMk/>
            <pc:sldMk cId="940875369" sldId="429"/>
            <ac:spMk id="4"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0"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1" creationId="{00000000-0000-0000-0000-000000000000}"/>
          </ac:spMkLst>
        </pc:spChg>
        <pc:spChg chg="mod">
          <ac:chgData name="Obstfeld, Amrom E" userId="723fc76c-ee2b-4721-b304-153613f0d15a" providerId="ADAL" clId="{5F10D26E-AD29-41A9-BA0F-94915DAAF4B7}" dt="2021-07-15T00:37:25.038" v="2714" actId="14100"/>
          <ac:spMkLst>
            <pc:docMk/>
            <pc:sldMk cId="940875369" sldId="429"/>
            <ac:spMk id="14" creationId="{00000000-0000-0000-0000-000000000000}"/>
          </ac:spMkLst>
        </pc:spChg>
        <pc:spChg chg="del">
          <ac:chgData name="Obstfeld, Amrom E" userId="723fc76c-ee2b-4721-b304-153613f0d15a" providerId="ADAL" clId="{5F10D26E-AD29-41A9-BA0F-94915DAAF4B7}" dt="2021-07-15T00:35:15.666" v="2684" actId="478"/>
          <ac:spMkLst>
            <pc:docMk/>
            <pc:sldMk cId="940875369" sldId="429"/>
            <ac:spMk id="17" creationId="{C80C0498-703D-44C8-AE47-869C81E10F6E}"/>
          </ac:spMkLst>
        </pc:spChg>
        <pc:spChg chg="mod">
          <ac:chgData name="Obstfeld, Amrom E" userId="723fc76c-ee2b-4721-b304-153613f0d15a" providerId="ADAL" clId="{5F10D26E-AD29-41A9-BA0F-94915DAAF4B7}" dt="2021-07-15T00:37:08.281" v="2705" actId="20577"/>
          <ac:spMkLst>
            <pc:docMk/>
            <pc:sldMk cId="940875369" sldId="429"/>
            <ac:spMk id="296" creationId="{00000000-0000-0000-0000-000000000000}"/>
          </ac:spMkLst>
        </pc:spChg>
        <pc:picChg chg="add mod modCrop">
          <ac:chgData name="Obstfeld, Amrom E" userId="723fc76c-ee2b-4721-b304-153613f0d15a" providerId="ADAL" clId="{5F10D26E-AD29-41A9-BA0F-94915DAAF4B7}" dt="2021-07-15T00:36:55.812" v="2693" actId="14100"/>
          <ac:picMkLst>
            <pc:docMk/>
            <pc:sldMk cId="940875369" sldId="429"/>
            <ac:picMk id="3" creationId="{0906B0FF-C41D-48A1-B10D-0358DF7DA593}"/>
          </ac:picMkLst>
        </pc:picChg>
        <pc:picChg chg="del">
          <ac:chgData name="Obstfeld, Amrom E" userId="723fc76c-ee2b-4721-b304-153613f0d15a" providerId="ADAL" clId="{5F10D26E-AD29-41A9-BA0F-94915DAAF4B7}" dt="2021-07-15T00:35:13.908" v="2683" actId="478"/>
          <ac:picMkLst>
            <pc:docMk/>
            <pc:sldMk cId="940875369" sldId="429"/>
            <ac:picMk id="5" creationId="{00000000-0000-0000-0000-000000000000}"/>
          </ac:picMkLst>
        </pc:picChg>
        <pc:picChg chg="del">
          <ac:chgData name="Obstfeld, Amrom E" userId="723fc76c-ee2b-4721-b304-153613f0d15a" providerId="ADAL" clId="{5F10D26E-AD29-41A9-BA0F-94915DAAF4B7}" dt="2021-07-15T00:36:32.420" v="2687" actId="478"/>
          <ac:picMkLst>
            <pc:docMk/>
            <pc:sldMk cId="940875369" sldId="429"/>
            <ac:picMk id="6" creationId="{00000000-0000-0000-0000-000000000000}"/>
          </ac:picMkLst>
        </pc:picChg>
        <pc:picChg chg="add">
          <ac:chgData name="Obstfeld, Amrom E" userId="723fc76c-ee2b-4721-b304-153613f0d15a" providerId="ADAL" clId="{5F10D26E-AD29-41A9-BA0F-94915DAAF4B7}" dt="2021-07-15T00:36:32.708" v="2688"/>
          <ac:picMkLst>
            <pc:docMk/>
            <pc:sldMk cId="940875369" sldId="429"/>
            <ac:picMk id="18" creationId="{62D640C7-1910-472E-8B00-534D655149D2}"/>
          </ac:picMkLst>
        </pc:picChg>
      </pc:sldChg>
      <pc:sldChg chg="addSp delSp modSp add">
        <pc:chgData name="Obstfeld, Amrom E" userId="723fc76c-ee2b-4721-b304-153613f0d15a" providerId="ADAL" clId="{5F10D26E-AD29-41A9-BA0F-94915DAAF4B7}" dt="2021-07-15T00:27:33.439" v="2592" actId="1076"/>
        <pc:sldMkLst>
          <pc:docMk/>
          <pc:sldMk cId="1453645204" sldId="430"/>
        </pc:sldMkLst>
        <pc:spChg chg="del">
          <ac:chgData name="Obstfeld, Amrom E" userId="723fc76c-ee2b-4721-b304-153613f0d15a" providerId="ADAL" clId="{5F10D26E-AD29-41A9-BA0F-94915DAAF4B7}" dt="2021-07-15T00:26:08.077" v="2582" actId="478"/>
          <ac:spMkLst>
            <pc:docMk/>
            <pc:sldMk cId="1453645204" sldId="430"/>
            <ac:spMk id="4" creationId="{00000000-0000-0000-0000-000000000000}"/>
          </ac:spMkLst>
        </pc:spChg>
        <pc:spChg chg="mod">
          <ac:chgData name="Obstfeld, Amrom E" userId="723fc76c-ee2b-4721-b304-153613f0d15a" providerId="ADAL" clId="{5F10D26E-AD29-41A9-BA0F-94915DAAF4B7}" dt="2021-07-15T00:26:01.451" v="2580"/>
          <ac:spMkLst>
            <pc:docMk/>
            <pc:sldMk cId="1453645204" sldId="430"/>
            <ac:spMk id="14" creationId="{00000000-0000-0000-0000-000000000000}"/>
          </ac:spMkLst>
        </pc:spChg>
        <pc:spChg chg="mod">
          <ac:chgData name="Obstfeld, Amrom E" userId="723fc76c-ee2b-4721-b304-153613f0d15a" providerId="ADAL" clId="{5F10D26E-AD29-41A9-BA0F-94915DAAF4B7}" dt="2021-07-15T00:27:30.747" v="2591" actId="1076"/>
          <ac:spMkLst>
            <pc:docMk/>
            <pc:sldMk cId="1453645204" sldId="430"/>
            <ac:spMk id="16" creationId="{00000000-0000-0000-0000-000000000000}"/>
          </ac:spMkLst>
        </pc:spChg>
        <pc:spChg chg="del">
          <ac:chgData name="Obstfeld, Amrom E" userId="723fc76c-ee2b-4721-b304-153613f0d15a" providerId="ADAL" clId="{5F10D26E-AD29-41A9-BA0F-94915DAAF4B7}" dt="2021-07-15T00:26:11.857" v="2584" actId="478"/>
          <ac:spMkLst>
            <pc:docMk/>
            <pc:sldMk cId="1453645204" sldId="430"/>
            <ac:spMk id="17" creationId="{C80C0498-703D-44C8-AE47-869C81E10F6E}"/>
          </ac:spMkLst>
        </pc:spChg>
        <pc:spChg chg="mod">
          <ac:chgData name="Obstfeld, Amrom E" userId="723fc76c-ee2b-4721-b304-153613f0d15a" providerId="ADAL" clId="{5F10D26E-AD29-41A9-BA0F-94915DAAF4B7}" dt="2021-07-15T00:25:43.276" v="2552" actId="20577"/>
          <ac:spMkLst>
            <pc:docMk/>
            <pc:sldMk cId="1453645204" sldId="430"/>
            <ac:spMk id="293" creationId="{00000000-0000-0000-0000-000000000000}"/>
          </ac:spMkLst>
        </pc:spChg>
        <pc:spChg chg="mod">
          <ac:chgData name="Obstfeld, Amrom E" userId="723fc76c-ee2b-4721-b304-153613f0d15a" providerId="ADAL" clId="{5F10D26E-AD29-41A9-BA0F-94915DAAF4B7}" dt="2021-07-15T00:25:50.421" v="2579" actId="20577"/>
          <ac:spMkLst>
            <pc:docMk/>
            <pc:sldMk cId="1453645204" sldId="430"/>
            <ac:spMk id="296" creationId="{00000000-0000-0000-0000-000000000000}"/>
          </ac:spMkLst>
        </pc:spChg>
        <pc:picChg chg="del">
          <ac:chgData name="Obstfeld, Amrom E" userId="723fc76c-ee2b-4721-b304-153613f0d15a" providerId="ADAL" clId="{5F10D26E-AD29-41A9-BA0F-94915DAAF4B7}" dt="2021-07-15T00:26:11.268" v="2583" actId="478"/>
          <ac:picMkLst>
            <pc:docMk/>
            <pc:sldMk cId="1453645204" sldId="430"/>
            <ac:picMk id="3" creationId="{642DF70A-E704-49F4-9877-6A60C204D0E8}"/>
          </ac:picMkLst>
        </pc:picChg>
        <pc:picChg chg="add mod">
          <ac:chgData name="Obstfeld, Amrom E" userId="723fc76c-ee2b-4721-b304-153613f0d15a" providerId="ADAL" clId="{5F10D26E-AD29-41A9-BA0F-94915DAAF4B7}" dt="2021-07-15T00:27:28.147" v="2590" actId="14100"/>
          <ac:picMkLst>
            <pc:docMk/>
            <pc:sldMk cId="1453645204" sldId="430"/>
            <ac:picMk id="5" creationId="{6A04B581-B644-4440-AF1E-484CDF8222C1}"/>
          </ac:picMkLst>
        </pc:picChg>
        <pc:picChg chg="add mod">
          <ac:chgData name="Obstfeld, Amrom E" userId="723fc76c-ee2b-4721-b304-153613f0d15a" providerId="ADAL" clId="{5F10D26E-AD29-41A9-BA0F-94915DAAF4B7}" dt="2021-07-15T00:27:33.439" v="2592" actId="1076"/>
          <ac:picMkLst>
            <pc:docMk/>
            <pc:sldMk cId="1453645204" sldId="430"/>
            <ac:picMk id="6" creationId="{8BC7C36E-E054-4B7D-95CC-388EF79AC69D}"/>
          </ac:picMkLst>
        </pc:picChg>
        <pc:picChg chg="del">
          <ac:chgData name="Obstfeld, Amrom E" userId="723fc76c-ee2b-4721-b304-153613f0d15a" providerId="ADAL" clId="{5F10D26E-AD29-41A9-BA0F-94915DAAF4B7}" dt="2021-07-15T00:26:05.847" v="2581" actId="478"/>
          <ac:picMkLst>
            <pc:docMk/>
            <pc:sldMk cId="1453645204" sldId="430"/>
            <ac:picMk id="7" creationId="{D19F217A-C3B0-4B58-9D5B-CBD383782F35}"/>
          </ac:picMkLst>
        </pc:picChg>
      </pc:sldChg>
      <pc:sldChg chg="add del">
        <pc:chgData name="Obstfeld, Amrom E" userId="723fc76c-ee2b-4721-b304-153613f0d15a" providerId="ADAL" clId="{5F10D26E-AD29-41A9-BA0F-94915DAAF4B7}" dt="2021-07-15T00:25:38.978" v="2545"/>
        <pc:sldMkLst>
          <pc:docMk/>
          <pc:sldMk cId="1824220424" sldId="430"/>
        </pc:sldMkLst>
      </pc:sldChg>
    </pc:docChg>
  </pc:docChgLst>
  <pc:docChgLst>
    <pc:chgData name="Obstfeld, Amrom E" userId="S::obstfelda@chop.edu::723fc76c-ee2b-4721-b304-153613f0d15a" providerId="AD" clId="Web-{2ECAA473-A7F1-4A23-A969-81F3BD8B8842}"/>
    <pc:docChg chg="modSld">
      <pc:chgData name="Obstfeld, Amrom E" userId="S::obstfelda@chop.edu::723fc76c-ee2b-4721-b304-153613f0d15a" providerId="AD" clId="Web-{2ECAA473-A7F1-4A23-A969-81F3BD8B8842}" dt="2021-07-11T20:14:02.332" v="23" actId="20577"/>
      <pc:docMkLst>
        <pc:docMk/>
      </pc:docMkLst>
      <pc:sldChg chg="modSp">
        <pc:chgData name="Obstfeld, Amrom E" userId="S::obstfelda@chop.edu::723fc76c-ee2b-4721-b304-153613f0d15a" providerId="AD" clId="Web-{2ECAA473-A7F1-4A23-A969-81F3BD8B8842}" dt="2021-07-11T19:20:20.383" v="19"/>
        <pc:sldMkLst>
          <pc:docMk/>
          <pc:sldMk cId="1019487404" sldId="354"/>
        </pc:sldMkLst>
        <pc:graphicFrameChg chg="mod modGraphic">
          <ac:chgData name="Obstfeld, Amrom E" userId="S::obstfelda@chop.edu::723fc76c-ee2b-4721-b304-153613f0d15a" providerId="AD" clId="Web-{2ECAA473-A7F1-4A23-A969-81F3BD8B8842}" dt="2021-07-11T19:20:20.383" v="19"/>
          <ac:graphicFrameMkLst>
            <pc:docMk/>
            <pc:sldMk cId="1019487404" sldId="354"/>
            <ac:graphicFrameMk id="89" creationId="{00000000-0000-0000-0000-000000000000}"/>
          </ac:graphicFrameMkLst>
        </pc:graphicFrameChg>
      </pc:sldChg>
      <pc:sldChg chg="modSp">
        <pc:chgData name="Obstfeld, Amrom E" userId="S::obstfelda@chop.edu::723fc76c-ee2b-4721-b304-153613f0d15a" providerId="AD" clId="Web-{2ECAA473-A7F1-4A23-A969-81F3BD8B8842}" dt="2021-07-11T19:19:34.818" v="5" actId="20577"/>
        <pc:sldMkLst>
          <pc:docMk/>
          <pc:sldMk cId="1711487330" sldId="360"/>
        </pc:sldMkLst>
        <pc:spChg chg="mod">
          <ac:chgData name="Obstfeld, Amrom E" userId="S::obstfelda@chop.edu::723fc76c-ee2b-4721-b304-153613f0d15a" providerId="AD" clId="Web-{2ECAA473-A7F1-4A23-A969-81F3BD8B8842}" dt="2021-07-11T19:19:34.818" v="5" actId="20577"/>
          <ac:spMkLst>
            <pc:docMk/>
            <pc:sldMk cId="1711487330" sldId="360"/>
            <ac:spMk id="3" creationId="{214B71DB-1783-DE4F-8447-5E7A1A5DC088}"/>
          </ac:spMkLst>
        </pc:spChg>
      </pc:sldChg>
      <pc:sldChg chg="modSp">
        <pc:chgData name="Obstfeld, Amrom E" userId="S::obstfelda@chop.edu::723fc76c-ee2b-4721-b304-153613f0d15a" providerId="AD" clId="Web-{2ECAA473-A7F1-4A23-A969-81F3BD8B8842}" dt="2021-07-11T20:14:02.332" v="23" actId="20577"/>
        <pc:sldMkLst>
          <pc:docMk/>
          <pc:sldMk cId="1129948485" sldId="410"/>
        </pc:sldMkLst>
        <pc:spChg chg="mod">
          <ac:chgData name="Obstfeld, Amrom E" userId="S::obstfelda@chop.edu::723fc76c-ee2b-4721-b304-153613f0d15a" providerId="AD" clId="Web-{2ECAA473-A7F1-4A23-A969-81F3BD8B8842}" dt="2021-07-11T20:14:02.332" v="23" actId="20577"/>
          <ac:spMkLst>
            <pc:docMk/>
            <pc:sldMk cId="1129948485" sldId="410"/>
            <ac:spMk id="6" creationId="{00000000-0000-0000-0000-000000000000}"/>
          </ac:spMkLst>
        </pc:spChg>
      </pc:sldChg>
      <pc:sldChg chg="modSp">
        <pc:chgData name="Obstfeld, Amrom E" userId="S::obstfelda@chop.edu::723fc76c-ee2b-4721-b304-153613f0d15a" providerId="AD" clId="Web-{2ECAA473-A7F1-4A23-A969-81F3BD8B8842}" dt="2021-07-11T19:26:46.002" v="21" actId="20577"/>
        <pc:sldMkLst>
          <pc:docMk/>
          <pc:sldMk cId="2650656418" sldId="414"/>
        </pc:sldMkLst>
        <pc:spChg chg="mod">
          <ac:chgData name="Obstfeld, Amrom E" userId="S::obstfelda@chop.edu::723fc76c-ee2b-4721-b304-153613f0d15a" providerId="AD" clId="Web-{2ECAA473-A7F1-4A23-A969-81F3BD8B8842}" dt="2021-07-11T19:26:46.002" v="21" actId="20577"/>
          <ac:spMkLst>
            <pc:docMk/>
            <pc:sldMk cId="2650656418" sldId="414"/>
            <ac:spMk id="280" creationId="{00000000-0000-0000-0000-000000000000}"/>
          </ac:spMkLst>
        </pc:spChg>
      </pc:sldChg>
    </pc:docChg>
  </pc:docChgLst>
</pc:chgInfo>
</file>

<file path=ppt/media/image1.jpg>
</file>

<file path=ppt/media/image10.tiff>
</file>

<file path=ppt/media/image11.tiff>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4.png>
</file>

<file path=ppt/media/image5.png>
</file>

<file path=ppt/media/image6.jpe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17" y="4560556"/>
            <a:ext cx="5852158" cy="4320534"/>
          </a:xfrm>
          <a:prstGeom prst="rect">
            <a:avLst/>
          </a:prstGeom>
          <a:noFill/>
          <a:ln>
            <a:noFill/>
          </a:ln>
        </p:spPr>
        <p:txBody>
          <a:bodyPr spcFirstLastPara="1" wrap="square" lIns="49232" tIns="49232" rIns="49232" bIns="49232"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In this session we'll begin to tackle one of the fundamental issues in data analysis and that is the process of transforming, or wrangling, your data set. </a:t>
            </a:r>
            <a:endParaRPr lang="en-US" dirty="0"/>
          </a:p>
        </p:txBody>
      </p:sp>
    </p:spTree>
    <p:extLst>
      <p:ext uri="{BB962C8B-B14F-4D97-AF65-F5344CB8AC3E}">
        <p14:creationId xmlns:p14="http://schemas.microsoft.com/office/powerpoint/2010/main" val="33596218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800" baseline="0" dirty="0">
                <a:latin typeface="Calibri"/>
                <a:ea typeface="Calibri"/>
                <a:cs typeface="Calibri"/>
                <a:sym typeface="Calibri"/>
              </a:rPr>
              <a:t>This session is about getting to know these functions. Data wrangling can require a lot of different manipulations and dplyr has a wealth of functions to help you with this, but most data wrangling in my experience will involve one of these four actions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800" baseline="0" dirty="0">
              <a:latin typeface="Calibri"/>
              <a:ea typeface="Calibri"/>
              <a:cs typeface="Calibri"/>
              <a:sym typeface="Calibri"/>
            </a:endParaRPr>
          </a:p>
          <a:p>
            <a:pPr marL="0" indent="0">
              <a:buNone/>
            </a:pPr>
            <a:r>
              <a:rPr lang="en-US" sz="800" baseline="0" dirty="0">
                <a:latin typeface="Calibri"/>
                <a:cs typeface="Calibri"/>
                <a:sym typeface="Calibri"/>
              </a:rPr>
              <a:t>Starting with the raw data, </a:t>
            </a:r>
            <a:r>
              <a:rPr lang="en-US" sz="800" baseline="0" dirty="0" err="1">
                <a:latin typeface="Calibri"/>
                <a:cs typeface="Calibri"/>
                <a:sym typeface="Calibri"/>
              </a:rPr>
              <a:t>youll</a:t>
            </a:r>
            <a:r>
              <a:rPr lang="en-US" sz="800" baseline="0" dirty="0">
                <a:latin typeface="Calibri"/>
                <a:cs typeface="Calibri"/>
                <a:sym typeface="Calibri"/>
              </a:rPr>
              <a:t> need to choose the columns you want, define and extract the rows of interest, you will likely need to derive new calculated columns and finally often we have to aggregate data with a summary.</a:t>
            </a:r>
          </a:p>
          <a:p>
            <a:pPr marL="0" indent="0">
              <a:buNone/>
            </a:pPr>
            <a:r>
              <a:rPr lang="en-US" sz="800" baseline="0" dirty="0">
                <a:latin typeface="Calibri"/>
                <a:cs typeface="Calibri"/>
                <a:sym typeface="Wingdings" panose="05000000000000000000" pitchFamily="2" charset="2"/>
              </a:rPr>
              <a:t></a:t>
            </a:r>
          </a:p>
          <a:p>
            <a:pPr marL="0" indent="0">
              <a:buNone/>
            </a:pPr>
            <a:r>
              <a:rPr lang="en-US" sz="800" baseline="0" dirty="0">
                <a:latin typeface="Calibri"/>
                <a:cs typeface="Calibri"/>
                <a:sym typeface="Wingdings" panose="05000000000000000000" pitchFamily="2" charset="2"/>
              </a:rPr>
              <a:t>Dplyr implements four functions that handle each of these actions, Select, Filter, Mutate, and Summarize. In this session we'll be discussing the first 3, and the last one will be covered in the next one.</a:t>
            </a: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6563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Another feature of the dplyr approach to data manipulation</a:t>
            </a:r>
            <a:r>
              <a:rPr lang="en-US" baseline="0" dirty="0"/>
              <a:t> is that each function in the package is tuned to do one thing, meaning to change the data in one way. </a:t>
            </a:r>
          </a:p>
          <a:p>
            <a:pPr marL="158750" indent="0">
              <a:buNone/>
            </a:pPr>
            <a:r>
              <a:rPr lang="en-US" baseline="0" dirty="0"/>
              <a:t>What this means is that if you have several changes you need to make to the dataset - you won't be applying one function to get it to the end result as you see on this slide.</a:t>
            </a:r>
          </a:p>
        </p:txBody>
      </p:sp>
    </p:spTree>
    <p:extLst>
      <p:ext uri="{BB962C8B-B14F-4D97-AF65-F5344CB8AC3E}">
        <p14:creationId xmlns:p14="http://schemas.microsoft.com/office/powerpoint/2010/main" val="906025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Rather a typical workflow involves making one tweak to the data at a time, going through a sequence of steps, each one carried out by one function to get you to the final tidy dataset.</a:t>
            </a:r>
            <a:endParaRPr lang="en-US" dirty="0"/>
          </a:p>
        </p:txBody>
      </p:sp>
    </p:spTree>
    <p:extLst>
      <p:ext uri="{BB962C8B-B14F-4D97-AF65-F5344CB8AC3E}">
        <p14:creationId xmlns:p14="http://schemas.microsoft.com/office/powerpoint/2010/main" val="314110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One of the major advantages of using dplyr functions in your data analysis</a:t>
            </a:r>
            <a:r>
              <a:rPr lang="en-US" baseline="0" dirty="0"/>
              <a:t> </a:t>
            </a:r>
            <a:r>
              <a:rPr lang="en-US" dirty="0"/>
              <a:t>is that dplyr functions all use a common syntax, which makes them easier to learn. </a:t>
            </a:r>
          </a:p>
          <a:p>
            <a:pPr marL="0" indent="0">
              <a:buNone/>
            </a:pPr>
            <a:endParaRPr lang="en-US" dirty="0"/>
          </a:p>
          <a:p>
            <a:pPr marL="0" indent="0">
              <a:buNone/>
            </a:pPr>
            <a:r>
              <a:rPr lang="en-US" dirty="0"/>
              <a:t>Each one will take a</a:t>
            </a:r>
            <a:r>
              <a:rPr lang="en-US" baseline="0" dirty="0"/>
              <a:t> data frame as the first argument, which will be followed by additional arguments that basically serve as instructions to the function on how to operate on the data frame. The output of dplyr functions is always another data frame. </a:t>
            </a:r>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078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3004969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that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5745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Recall that all dplyr functions hew to a common syntax and filter is no exception</a:t>
            </a:r>
            <a:r>
              <a:rPr lang="en-US" baseline="0" dirty="0"/>
              <a:t> </a:t>
            </a:r>
            <a:r>
              <a:rPr lang="en-US" baseline="0" dirty="0">
                <a:sym typeface="Wingdings" panose="05000000000000000000" pitchFamily="2" charset="2"/>
              </a:rPr>
              <a:t></a:t>
            </a:r>
            <a:endParaRPr dirty="0"/>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143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5411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46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508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Clr>
                <a:schemeClr val="dk1"/>
              </a:buClr>
              <a:buNone/>
            </a:pPr>
            <a:r>
              <a:rPr lang="en-US" dirty="0"/>
              <a:t>Note that I used double equals inside of the logical test. Double equals means: compare the left hand to the right hand sides and if it’s the same, then return TRUE. The double equals is called the comparison operator. In contrast, a single equals sign sets a variable (the left side) to a value (usually on the right). It is a very common mistake to accidentally use a single equals inside of the filter function, which will result in an error.</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3221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8602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a:t>
            </a:r>
            <a:r>
              <a:rPr lang="en-US" baseline="0"/>
              <a:t>green rectangle. </a:t>
            </a:r>
            <a:r>
              <a:rPr lang="en-US" baseline="0" dirty="0"/>
              <a:t>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9625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There</a:t>
            </a:r>
            <a:r>
              <a:rPr lang="en-US" sz="600" baseline="0" dirty="0">
                <a:solidFill>
                  <a:schemeClr val="dk1"/>
                </a:solidFill>
                <a:latin typeface="Calibri"/>
                <a:ea typeface="Calibri"/>
                <a:cs typeface="Calibri"/>
                <a:sym typeface="Calibri"/>
              </a:rPr>
              <a:t> are more here that we won't get into at the moment.</a:t>
            </a:r>
            <a:endParaRPr lang="en-US"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8011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Alright</a:t>
            </a:r>
            <a:r>
              <a:rPr lang="en-US" baseline="0" dirty="0"/>
              <a:t> POP QUIZ, let's see if we can predict what R will say</a:t>
            </a:r>
          </a:p>
          <a:p>
            <a:pPr marL="158750" indent="0">
              <a:buNone/>
            </a:pPr>
            <a:endParaRPr lang="en-US" baseline="0" dirty="0"/>
          </a:p>
          <a:p>
            <a:pPr marL="158750" indent="0">
              <a:buNone/>
            </a:pPr>
            <a:r>
              <a:rPr lang="en-US" baseline="0" dirty="0"/>
              <a:t>If we type into the console 1 ==1, what is the output from R? put your answer in the chat</a:t>
            </a:r>
          </a:p>
          <a:p>
            <a:pPr marL="158750" indent="0">
              <a:buNone/>
            </a:pPr>
            <a:endParaRPr lang="en-US" baseline="0" dirty="0"/>
          </a:p>
          <a:p>
            <a:pPr marL="158750" indent="0">
              <a:buNone/>
            </a:pPr>
            <a:r>
              <a:rPr lang="en-US" baseline="0" dirty="0"/>
              <a:t>R will output a TRUE</a:t>
            </a:r>
            <a:endParaRPr lang="en-US" dirty="0"/>
          </a:p>
        </p:txBody>
      </p:sp>
    </p:spTree>
    <p:extLst>
      <p:ext uri="{BB962C8B-B14F-4D97-AF65-F5344CB8AC3E}">
        <p14:creationId xmlns:p14="http://schemas.microsoft.com/office/powerpoint/2010/main" val="1008098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How about this, if we type 3 != 1, will we get a TRUE</a:t>
            </a:r>
            <a:r>
              <a:rPr lang="en-US" baseline="0" dirty="0"/>
              <a:t> or a FALSE</a:t>
            </a:r>
          </a:p>
          <a:p>
            <a:pPr marL="158750" indent="0">
              <a:buNone/>
            </a:pPr>
            <a:endParaRPr lang="en-US" baseline="0" dirty="0"/>
          </a:p>
          <a:p>
            <a:pPr marL="158750" indent="0">
              <a:buNone/>
            </a:pPr>
            <a:r>
              <a:rPr lang="en-US" baseline="0" dirty="0"/>
              <a:t>Let's try it in our </a:t>
            </a:r>
            <a:r>
              <a:rPr lang="en-US" baseline="0" dirty="0" err="1"/>
              <a:t>Rstudio</a:t>
            </a:r>
            <a:r>
              <a:rPr lang="en-US" baseline="0" dirty="0"/>
              <a:t> console</a:t>
            </a:r>
          </a:p>
          <a:p>
            <a:pPr marL="158750" indent="0">
              <a:buNone/>
            </a:pPr>
            <a:endParaRPr lang="en-US" baseline="0" dirty="0"/>
          </a:p>
          <a:p>
            <a:pPr marL="158750" indent="0">
              <a:buNone/>
            </a:pPr>
            <a:r>
              <a:rPr lang="en-US" baseline="0" dirty="0"/>
              <a:t>This is TRUE as well</a:t>
            </a:r>
            <a:endParaRPr lang="en-US" dirty="0"/>
          </a:p>
        </p:txBody>
      </p:sp>
    </p:spTree>
    <p:extLst>
      <p:ext uri="{BB962C8B-B14F-4D97-AF65-F5344CB8AC3E}">
        <p14:creationId xmlns:p14="http://schemas.microsoft.com/office/powerpoint/2010/main" val="39329590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why don’t we try to put this into action. Shift over to</a:t>
            </a:r>
            <a:r>
              <a:rPr lang="en-US" baseline="0" dirty="0"/>
              <a:t> </a:t>
            </a:r>
            <a:r>
              <a:rPr lang="en-US" baseline="0" dirty="0" err="1"/>
              <a:t>Rstudio</a:t>
            </a:r>
            <a:r>
              <a:rPr lang="en-US" baseline="0" dirty="0"/>
              <a:t> cloud, go to Your Turn 3 in the </a:t>
            </a:r>
            <a:r>
              <a:rPr lang="en-US" baseline="0" dirty="0" err="1"/>
              <a:t>rmarkdown</a:t>
            </a:r>
            <a:r>
              <a:rPr lang="en-US" baseline="0" dirty="0"/>
              <a:t> document and work through the exercise</a:t>
            </a:r>
            <a:endParaRPr lang="en-US" dirty="0"/>
          </a:p>
        </p:txBody>
      </p:sp>
    </p:spTree>
    <p:extLst>
      <p:ext uri="{BB962C8B-B14F-4D97-AF65-F5344CB8AC3E}">
        <p14:creationId xmlns:p14="http://schemas.microsoft.com/office/powerpoint/2010/main" val="1348503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72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Now filter() is only one of many functions that dplyr</a:t>
            </a:r>
            <a:r>
              <a:rPr lang="en-US" baseline="0" dirty="0"/>
              <a:t> provides to allow you to extract the rows you want from your data. For a more comprehensive sampling </a:t>
            </a:r>
            <a:r>
              <a:rPr lang="en-US" dirty="0"/>
              <a:t>see the Manipulate cases section on the dplyr </a:t>
            </a:r>
            <a:r>
              <a:rPr lang="en-US" dirty="0" err="1"/>
              <a:t>cheatsheet</a:t>
            </a:r>
            <a:r>
              <a:rPr lang="en-US" dirty="0"/>
              <a:t>.</a:t>
            </a:r>
            <a:endParaRPr dirty="0"/>
          </a:p>
        </p:txBody>
      </p:sp>
      <p:sp>
        <p:nvSpPr>
          <p:cNvPr id="265" name="Google Shape;265;p1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9841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 little more work with turnaround times. </a:t>
            </a:r>
          </a:p>
          <a:p>
            <a:r>
              <a:rPr lang="en-US" dirty="0"/>
              <a:t>Say we're interested in the total TAT – how could you use mutate to derive a new column with the total TAT?</a:t>
            </a:r>
          </a:p>
        </p:txBody>
      </p:sp>
    </p:spTree>
    <p:extLst>
      <p:ext uri="{BB962C8B-B14F-4D97-AF65-F5344CB8AC3E}">
        <p14:creationId xmlns:p14="http://schemas.microsoft.com/office/powerpoint/2010/main" val="37008036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14234965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instance, in the context of the </a:t>
            </a:r>
            <a:r>
              <a:rPr lang="en-US" dirty="0" err="1"/>
              <a:t>covid_testing</a:t>
            </a:r>
            <a:r>
              <a:rPr lang="en-US" dirty="0"/>
              <a:t> data set, we might be interested in which clinical areas were the first to begin ordering our COVID test. </a:t>
            </a:r>
          </a:p>
          <a:p>
            <a:pPr marL="0" indent="0">
              <a:buNone/>
            </a:pPr>
            <a:endParaRPr lang="en-US" baseline="0" dirty="0"/>
          </a:p>
          <a:p>
            <a:pPr marL="0" indent="0">
              <a:buNone/>
            </a:pPr>
            <a:r>
              <a:rPr lang="en-US" baseline="0" dirty="0"/>
              <a:t>To accomplish this we're going to need to first filter to the rows that contain orders from the first 10 days of the pandemic. Then we'll select the column that contains the ordering location, and finally we'll arrange that column so that it's sorted by location.</a:t>
            </a:r>
          </a:p>
          <a:p>
            <a:pPr marL="0" indent="0">
              <a:buNone/>
            </a:pPr>
            <a:endParaRPr lang="en-US" baseline="0" dirty="0"/>
          </a:p>
          <a:p>
            <a:pPr marL="0" indent="0">
              <a:buNone/>
            </a:pPr>
            <a:r>
              <a:rPr lang="en-US" baseline="0" dirty="0">
                <a:sym typeface="Wingdings" panose="05000000000000000000" pitchFamily="2" charset="2"/>
              </a:rPr>
              <a:t></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Using the methodology we've learned so far this is how we would likely get this task done. We would first filter our original dataset specifying that we want </a:t>
            </a:r>
            <a:r>
              <a:rPr lang="en-US" baseline="0" dirty="0" err="1">
                <a:sym typeface="Wingdings" panose="05000000000000000000" pitchFamily="2" charset="2"/>
              </a:rPr>
              <a:t>pan_day</a:t>
            </a:r>
            <a:r>
              <a:rPr lang="en-US" baseline="0" dirty="0">
                <a:sym typeface="Wingdings" panose="05000000000000000000" pitchFamily="2" charset="2"/>
              </a:rPr>
              <a:t>, which contains the pandemic day of the order, to be less than or equal to 10. We'll assign that to a new object called day_10. </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then  we would select one column, the </a:t>
            </a:r>
            <a:r>
              <a:rPr lang="en-US" baseline="0" dirty="0" err="1">
                <a:sym typeface="Wingdings" panose="05000000000000000000" pitchFamily="2" charset="2"/>
              </a:rPr>
              <a:t>clinic_name</a:t>
            </a:r>
            <a:r>
              <a:rPr lang="en-US" baseline="0" dirty="0">
                <a:sym typeface="Wingdings" panose="05000000000000000000" pitchFamily="2" charset="2"/>
              </a:rPr>
              <a:t> column, from that dataset, we can overwrite and assign that back to day_10.</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Finally we'll want to arrange that data set by the </a:t>
            </a:r>
            <a:r>
              <a:rPr lang="en-US" baseline="0" dirty="0" err="1">
                <a:sym typeface="Wingdings" panose="05000000000000000000" pitchFamily="2" charset="2"/>
              </a:rPr>
              <a:t>clinic_name</a:t>
            </a:r>
            <a:r>
              <a:rPr lang="en-US" baseline="0" dirty="0">
                <a:sym typeface="Wingdings" panose="05000000000000000000" pitchFamily="2" charset="2"/>
              </a:rPr>
              <a:t> column so we can get a more organized picture of the ordering locations.</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Now if I put on my editorial hat I'd say that this is organized code, but it's not very efficient. We've written day_10 5 times here. We're creating the day_10 object and then overwriting it again and again. So is there a better way?</a:t>
            </a:r>
          </a:p>
          <a:p>
            <a:pPr marL="0" indent="0">
              <a:buNone/>
            </a:pPr>
            <a:endParaRPr lang="en-US" baseline="0" dirty="0">
              <a:sym typeface="Wingdings" panose="05000000000000000000" pitchFamily="2" charset="2"/>
            </a:endParaRPr>
          </a:p>
        </p:txBody>
      </p:sp>
    </p:spTree>
    <p:extLst>
      <p:ext uri="{BB962C8B-B14F-4D97-AF65-F5344CB8AC3E}">
        <p14:creationId xmlns:p14="http://schemas.microsoft.com/office/powerpoint/2010/main" val="21360389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2578460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is the generalized data science pipeline</a:t>
            </a:r>
            <a:r>
              <a:rPr lang="en-US" baseline="0" dirty="0"/>
              <a:t> that was introduced to you yesterday. The functions we'll be learning about fit specifically in the "tidy" and "transform" portions of this workflow. </a:t>
            </a:r>
            <a:endParaRPr lang="en-US" dirty="0"/>
          </a:p>
        </p:txBody>
      </p:sp>
      <p:sp>
        <p:nvSpPr>
          <p:cNvPr id="4" name="Slide Number Placeholder 3"/>
          <p:cNvSpPr>
            <a:spLocks noGrp="1"/>
          </p:cNvSpPr>
          <p:nvPr>
            <p:ph type="sldNum" sz="quarter" idx="5"/>
          </p:nvPr>
        </p:nvSpPr>
        <p:spPr>
          <a:xfrm>
            <a:off x="1884638" y="5530057"/>
            <a:ext cx="1441783" cy="292119"/>
          </a:xfrm>
          <a:prstGeom prst="rect">
            <a:avLst/>
          </a:prstGeom>
        </p:spPr>
        <p:txBody>
          <a:bodyPr lIns="49240" tIns="24620" rIns="49240" bIns="24620"/>
          <a:lstStyle/>
          <a:p>
            <a:fld id="{0A193586-FEB5-7C43-8F44-7EFAE4EECA28}" type="slidenum">
              <a:rPr lang="en-US" smtClean="0"/>
              <a:t>4</a:t>
            </a:fld>
            <a:endParaRPr lang="en-US"/>
          </a:p>
        </p:txBody>
      </p:sp>
    </p:spTree>
    <p:extLst>
      <p:ext uri="{BB962C8B-B14F-4D97-AF65-F5344CB8AC3E}">
        <p14:creationId xmlns:p14="http://schemas.microsoft.com/office/powerpoint/2010/main" val="9748275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17556909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pipe operator</a:t>
            </a:r>
            <a:r>
              <a:rPr lang="en-US" baseline="0" dirty="0"/>
              <a:t> is going to be so useful to you </a:t>
            </a:r>
            <a:r>
              <a:rPr lang="en-US" baseline="0" dirty="0" err="1"/>
              <a:t>you</a:t>
            </a:r>
            <a:r>
              <a:rPr lang="en-US" baseline="0" dirty="0"/>
              <a:t> might as well learning a shortcut key that will type it out for you.</a:t>
            </a:r>
          </a:p>
          <a:p>
            <a:pPr marL="158750" indent="0">
              <a:buNone/>
            </a:pPr>
            <a:endParaRPr lang="en-US" baseline="0" dirty="0"/>
          </a:p>
          <a:p>
            <a:pPr marL="158750" indent="0">
              <a:buNone/>
            </a:pPr>
            <a:r>
              <a:rPr lang="en-US" baseline="0" dirty="0"/>
              <a:t>You can use either command, shift M on a mac or Ctrl shift M on a PC to save your fingers a few inches of movement.</a:t>
            </a:r>
            <a:endParaRPr lang="en-US" dirty="0"/>
          </a:p>
        </p:txBody>
      </p:sp>
    </p:spTree>
    <p:extLst>
      <p:ext uri="{BB962C8B-B14F-4D97-AF65-F5344CB8AC3E}">
        <p14:creationId xmlns:p14="http://schemas.microsoft.com/office/powerpoint/2010/main" val="32876066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let's put this to action. Imagine you get a</a:t>
            </a:r>
            <a:r>
              <a:rPr lang="en-US" baseline="0" dirty="0"/>
              <a:t> call from the medical director of the PICU. She wants to know what's going on in your lab! She had to wait 10 hours for a COVID test result, meanwhile there was a patient who was awaiting an aerosol generating procedure!</a:t>
            </a:r>
          </a:p>
          <a:p>
            <a:pPr marL="158750" indent="0">
              <a:buNone/>
            </a:pPr>
            <a:endParaRPr lang="en-US" baseline="0" dirty="0"/>
          </a:p>
          <a:p>
            <a:pPr marL="158750" indent="0">
              <a:buNone/>
            </a:pPr>
            <a:r>
              <a:rPr lang="en-US" baseline="0" dirty="0"/>
              <a:t>You decide to investigate using the </a:t>
            </a:r>
            <a:r>
              <a:rPr lang="en-US" baseline="0" dirty="0" err="1"/>
              <a:t>covid_testing</a:t>
            </a:r>
            <a:r>
              <a:rPr lang="en-US" baseline="0" dirty="0"/>
              <a:t> data set</a:t>
            </a:r>
            <a:endParaRPr lang="en-US" dirty="0"/>
          </a:p>
        </p:txBody>
      </p:sp>
    </p:spTree>
    <p:extLst>
      <p:ext uri="{BB962C8B-B14F-4D97-AF65-F5344CB8AC3E}">
        <p14:creationId xmlns:p14="http://schemas.microsoft.com/office/powerpoint/2010/main" val="371159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4940282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0A193586-FEB5-7C43-8F44-7EFAE4EECA28}" type="slidenum">
              <a:rPr lang="en-US" smtClean="0"/>
              <a:t>45</a:t>
            </a:fld>
            <a:endParaRPr lang="en-US"/>
          </a:p>
        </p:txBody>
      </p:sp>
    </p:spTree>
    <p:extLst>
      <p:ext uri="{BB962C8B-B14F-4D97-AF65-F5344CB8AC3E}">
        <p14:creationId xmlns:p14="http://schemas.microsoft.com/office/powerpoint/2010/main" val="1665937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46</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just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5409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So let's take a look at the syntax. You can see here that select() conforms to the</a:t>
            </a:r>
            <a:r>
              <a:rPr lang="en-US" sz="600" baseline="0" dirty="0">
                <a:solidFill>
                  <a:schemeClr val="dk1"/>
                </a:solidFill>
                <a:latin typeface="Calibri"/>
                <a:ea typeface="Calibri"/>
                <a:cs typeface="Calibri"/>
                <a:sym typeface="Calibri"/>
              </a:rPr>
              <a:t> syntax of all dplyr functions.</a:t>
            </a:r>
            <a:endParaRPr lang="en-US" sz="600" dirty="0">
              <a:solidFill>
                <a:schemeClr val="dk1"/>
              </a:solidFill>
              <a:latin typeface="Calibri"/>
              <a:ea typeface="Calibri"/>
              <a:cs typeface="Calibri"/>
              <a:sym typeface="Calibri"/>
            </a:endParaRPr>
          </a:p>
          <a:p>
            <a:pPr marL="0" indent="0">
              <a:lnSpc>
                <a:spcPct val="115000"/>
              </a:lnSpc>
              <a:buClr>
                <a:schemeClr val="dk1"/>
              </a:buClr>
              <a:buNone/>
            </a:pPr>
            <a:endParaRPr lang="en-US"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For example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1542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51141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Also by the way you if</a:t>
            </a:r>
            <a:r>
              <a:rPr lang="en-US" sz="600" baseline="0" dirty="0">
                <a:solidFill>
                  <a:schemeClr val="dk1"/>
                </a:solidFill>
                <a:latin typeface="Calibri"/>
                <a:ea typeface="Calibri"/>
                <a:cs typeface="Calibri"/>
                <a:sym typeface="Calibri"/>
              </a:rPr>
              <a:t> you put a little minus sign before the name of the column then select will actually EXCLUDE that column from the output.</a:t>
            </a:r>
          </a:p>
          <a:p>
            <a:pPr marL="0" indent="0">
              <a:buNone/>
            </a:pPr>
            <a:endParaRPr lang="en-US" sz="600" baseline="0" dirty="0">
              <a:solidFill>
                <a:schemeClr val="dk1"/>
              </a:solidFill>
              <a:latin typeface="Calibri"/>
              <a:cs typeface="Calibri"/>
              <a:sym typeface="Calibri"/>
            </a:endParaRPr>
          </a:p>
          <a:p>
            <a:pPr marL="0" indent="0">
              <a:buNone/>
            </a:pPr>
            <a:r>
              <a:rPr lang="en-US" sz="600" baseline="0" dirty="0">
                <a:solidFill>
                  <a:schemeClr val="dk1"/>
                </a:solidFill>
                <a:latin typeface="Calibri"/>
                <a:cs typeface="Calibri"/>
                <a:sym typeface="Calibri"/>
              </a:rPr>
              <a:t>So in this example we put a minus sign in front of column name </a:t>
            </a:r>
            <a:r>
              <a:rPr lang="en-US" sz="600" baseline="0" dirty="0" err="1">
                <a:solidFill>
                  <a:schemeClr val="dk1"/>
                </a:solidFill>
                <a:latin typeface="Calibri"/>
                <a:cs typeface="Calibri"/>
                <a:sym typeface="Calibri"/>
              </a:rPr>
              <a:t>mrn</a:t>
            </a:r>
            <a:r>
              <a:rPr lang="en-US" sz="600" baseline="0" dirty="0">
                <a:solidFill>
                  <a:schemeClr val="dk1"/>
                </a:solidFill>
                <a:latin typeface="Calibri"/>
                <a:cs typeface="Calibri"/>
                <a:sym typeface="Calibri"/>
              </a:rPr>
              <a:t> and </a:t>
            </a:r>
            <a:r>
              <a:rPr lang="en-US" sz="600" baseline="0" dirty="0" err="1">
                <a:solidFill>
                  <a:schemeClr val="dk1"/>
                </a:solidFill>
                <a:latin typeface="Calibri"/>
                <a:cs typeface="Calibri"/>
                <a:sym typeface="Calibri"/>
              </a:rPr>
              <a:t>last_name</a:t>
            </a:r>
            <a:r>
              <a:rPr lang="en-US" sz="600" baseline="0" dirty="0">
                <a:solidFill>
                  <a:schemeClr val="dk1"/>
                </a:solidFill>
                <a:latin typeface="Calibri"/>
                <a:cs typeface="Calibri"/>
                <a:sym typeface="Calibri"/>
              </a:rPr>
              <a:t>, and the snippet of </a:t>
            </a:r>
            <a:r>
              <a:rPr lang="en-US" sz="600" baseline="0" dirty="0" err="1">
                <a:solidFill>
                  <a:schemeClr val="dk1"/>
                </a:solidFill>
                <a:latin typeface="Calibri"/>
                <a:cs typeface="Calibri"/>
                <a:sym typeface="Calibri"/>
              </a:rPr>
              <a:t>covid_testing</a:t>
            </a:r>
            <a:r>
              <a:rPr lang="en-US" sz="600" baseline="0" dirty="0">
                <a:solidFill>
                  <a:schemeClr val="dk1"/>
                </a:solidFill>
                <a:latin typeface="Calibri"/>
                <a:cs typeface="Calibri"/>
                <a:sym typeface="Calibri"/>
              </a:rPr>
              <a:t> in the output only retains the </a:t>
            </a:r>
            <a:r>
              <a:rPr lang="en-US" sz="600" baseline="0" dirty="0" err="1">
                <a:solidFill>
                  <a:schemeClr val="dk1"/>
                </a:solidFill>
                <a:latin typeface="Calibri"/>
                <a:cs typeface="Calibri"/>
                <a:sym typeface="Calibri"/>
              </a:rPr>
              <a:t>first_name</a:t>
            </a:r>
            <a:r>
              <a:rPr lang="en-US" sz="600" baseline="0" dirty="0">
                <a:solidFill>
                  <a:schemeClr val="dk1"/>
                </a:solidFill>
                <a:latin typeface="Calibri"/>
                <a:cs typeface="Calibri"/>
                <a:sym typeface="Calibri"/>
              </a:rPr>
              <a:t> and gender columns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51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let's quickly review</a:t>
            </a:r>
            <a:r>
              <a:rPr lang="en-US" baseline="0" dirty="0"/>
              <a:t> what we mean by a tidy dataset. By definition it essentially describes a data set in which </a:t>
            </a:r>
          </a:p>
          <a:p>
            <a:pPr marL="0" indent="0">
              <a:buFont typeface="Arial" panose="020B0604020202020204" pitchFamily="34" charset="0"/>
              <a:buNone/>
            </a:pPr>
            <a:r>
              <a:rPr lang="en-US" baseline="0" dirty="0">
                <a:sym typeface="Wingdings" panose="05000000000000000000" pitchFamily="2" charset="2"/>
              </a:rPr>
              <a:t> </a:t>
            </a:r>
            <a:r>
              <a:rPr lang="en-US" baseline="0" dirty="0"/>
              <a:t>variables or features are recorded in columns</a:t>
            </a:r>
            <a:endParaRPr lang="en-US" baseline="0" dirty="0">
              <a:sym typeface="Wingdings" panose="05000000000000000000" pitchFamily="2" charset="2"/>
            </a:endParaRPr>
          </a:p>
          <a:p>
            <a:pPr marL="0" indent="0">
              <a:buFont typeface="Arial" panose="020B0604020202020204" pitchFamily="34" charset="0"/>
              <a:buNone/>
            </a:pPr>
            <a:r>
              <a:rPr lang="en-US" baseline="0" dirty="0">
                <a:sym typeface="Wingdings" panose="05000000000000000000" pitchFamily="2" charset="2"/>
              </a:rPr>
              <a:t> Each row represents a single observation </a:t>
            </a:r>
          </a:p>
          <a:p>
            <a:pPr marL="0" indent="0">
              <a:buFont typeface="Arial" panose="020B0604020202020204" pitchFamily="34" charset="0"/>
              <a:buNone/>
            </a:pPr>
            <a:r>
              <a:rPr lang="en-US" baseline="0" dirty="0">
                <a:sym typeface="Wingdings" panose="05000000000000000000" pitchFamily="2" charset="2"/>
              </a:rPr>
              <a:t> And finally each cell contains only one value.</a:t>
            </a:r>
          </a:p>
          <a:p>
            <a:pPr marL="0" indent="0">
              <a:buFont typeface="Arial" panose="020B0604020202020204" pitchFamily="34" charset="0"/>
              <a:buNone/>
            </a:pPr>
            <a:r>
              <a:rPr lang="en-US" dirty="0"/>
              <a:t>This</a:t>
            </a:r>
            <a:r>
              <a:rPr lang="en-US" baseline="0" dirty="0"/>
              <a:t> is admittedly somewhat abstract. The way that I think about it is that a tidy data set is one that is at the point where it is cleaned up and ready to be analyzed either using statistical analysis or through a visualization. </a:t>
            </a:r>
          </a:p>
          <a:p>
            <a:pPr marL="0" indent="0">
              <a:buFont typeface="Arial" panose="020B0604020202020204" pitchFamily="34" charset="0"/>
              <a:buNone/>
            </a:pPr>
            <a:r>
              <a:rPr lang="en-US" baseline="0" dirty="0"/>
              <a:t>The opposite is a messy data frame which is generally how data comes at us in the real world. Its basically in a form that makes it difficult or impossible to analyze without processing.</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2596878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mentioned earlier that select actually has a bunch of helper functions that are there if you want</a:t>
            </a:r>
            <a:r>
              <a:rPr lang="en-US" baseline="0" dirty="0"/>
              <a:t> to use a shortcut rather than writing out all the columns you want. So you can do term matching, you can select all columns between two columns, like the third through the tenth.</a:t>
            </a: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a complete list, see the select() section on the dplyr </a:t>
            </a:r>
            <a:r>
              <a:rPr lang="en-US" dirty="0" err="1"/>
              <a:t>cheatsheet</a:t>
            </a:r>
            <a:r>
              <a:rPr lang="en-US" dirty="0"/>
              <a:t> in your appendix</a:t>
            </a:r>
          </a:p>
          <a:p>
            <a:endParaRPr lang="en-US" dirty="0"/>
          </a:p>
        </p:txBody>
      </p:sp>
    </p:spTree>
    <p:extLst>
      <p:ext uri="{BB962C8B-B14F-4D97-AF65-F5344CB8AC3E}">
        <p14:creationId xmlns:p14="http://schemas.microsoft.com/office/powerpoint/2010/main" val="15652226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6013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a quick thought experiment: by default, "arrange" will sort a column from lowest to highest value</a:t>
            </a:r>
          </a:p>
          <a:p>
            <a:r>
              <a:rPr lang="en-US" dirty="0"/>
              <a:t>If that's the case when might "arrange" actually place "1000" before "50"?</a:t>
            </a:r>
          </a:p>
          <a:p>
            <a:endParaRPr lang="en-US" dirty="0"/>
          </a:p>
          <a:p>
            <a:r>
              <a:rPr lang="en-US" dirty="0"/>
              <a:t>Correct – If we code 1000 and 50 as text rather as </a:t>
            </a:r>
            <a:r>
              <a:rPr lang="en-US" dirty="0" err="1"/>
              <a:t>numerials</a:t>
            </a:r>
            <a:r>
              <a:rPr lang="en-US" dirty="0"/>
              <a:t> then arrange is going to evaluate those values as if they are alphanumeric just looking at the first character since one is lower than five it'll place one before 5. </a:t>
            </a:r>
          </a:p>
        </p:txBody>
      </p:sp>
    </p:spTree>
    <p:extLst>
      <p:ext uri="{BB962C8B-B14F-4D97-AF65-F5344CB8AC3E}">
        <p14:creationId xmlns:p14="http://schemas.microsoft.com/office/powerpoint/2010/main" val="11322013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26185125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627394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 start the session with a Your Turn.</a:t>
            </a:r>
            <a:r>
              <a:rPr lang="en-US" baseline="0" dirty="0"/>
              <a:t> Let's head on over to the Cloud </a:t>
            </a:r>
            <a:r>
              <a:rPr lang="en-US" baseline="0" dirty="0" err="1"/>
              <a:t>Rstudio</a:t>
            </a:r>
            <a:r>
              <a:rPr lang="en-US" baseline="0" dirty="0"/>
              <a:t> instance and open the R markdown file called 04-Transform.Rmd and load the </a:t>
            </a:r>
            <a:r>
              <a:rPr lang="en-US" baseline="0" dirty="0" err="1"/>
              <a:t>covid</a:t>
            </a:r>
            <a:r>
              <a:rPr lang="en-US" baseline="0" dirty="0"/>
              <a:t> testing dataset. </a:t>
            </a:r>
          </a:p>
          <a:p>
            <a:pPr marL="0" indent="0">
              <a:buNone/>
            </a:pPr>
            <a:r>
              <a:rPr lang="en-US" baseline="0" dirty="0"/>
              <a:t>(in </a:t>
            </a:r>
            <a:r>
              <a:rPr lang="en-US" baseline="0" dirty="0" err="1"/>
              <a:t>Rstudio</a:t>
            </a:r>
            <a:r>
              <a:rPr lang="en-US" baseline="0" dirty="0"/>
              <a:t>)</a:t>
            </a:r>
          </a:p>
          <a:p>
            <a:pPr marL="0" indent="0">
              <a:buNone/>
            </a:pPr>
            <a:r>
              <a:rPr lang="en-US" baseline="0" dirty="0"/>
              <a:t>This can be done by going to the lower right pane under the "file" tab, navigating to the exercises folder and selecting the 04-Transform.Rmd file.</a:t>
            </a:r>
          </a:p>
          <a:p>
            <a:pPr marL="0" indent="0">
              <a:buNone/>
            </a:pPr>
            <a:endParaRPr lang="en-US" baseline="0" dirty="0"/>
          </a:p>
          <a:p>
            <a:pPr marL="0" indent="0">
              <a:buNone/>
            </a:pPr>
            <a:r>
              <a:rPr lang="en-US" baseline="0" dirty="0"/>
              <a:t>After that go to the first code chunk which is called "setup" and press the play button</a:t>
            </a: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999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And as a quick </a:t>
            </a:r>
            <a:r>
              <a:rPr lang="en-US" dirty="0" err="1"/>
              <a:t>followup</a:t>
            </a:r>
            <a:r>
              <a:rPr lang="en-US" dirty="0"/>
              <a:t> how can you tell that you were successful in loading the </a:t>
            </a:r>
            <a:r>
              <a:rPr lang="en-US" dirty="0" err="1"/>
              <a:t>covid_testing</a:t>
            </a:r>
            <a:r>
              <a:rPr lang="en-US" dirty="0"/>
              <a:t> data set into memory\, and you have 4 choices:</a:t>
            </a:r>
          </a:p>
          <a:p>
            <a:pPr marL="0" indent="0">
              <a:buNone/>
            </a:pPr>
            <a:endParaRPr lang="en-US" dirty="0"/>
          </a:p>
          <a:p>
            <a:pPr marL="0" indent="0">
              <a:buNone/>
            </a:pPr>
            <a:r>
              <a:rPr lang="en-US" dirty="0"/>
              <a:t>1 The code that imported</a:t>
            </a:r>
            <a:r>
              <a:rPr lang="en-US" baseline="0" dirty="0"/>
              <a:t> the data set didn’t yield an error</a:t>
            </a:r>
          </a:p>
          <a:p>
            <a:pPr marL="0" indent="0">
              <a:buNone/>
            </a:pPr>
            <a:r>
              <a:rPr lang="en-US" baseline="0" dirty="0"/>
              <a:t>2 code that references the </a:t>
            </a:r>
            <a:r>
              <a:rPr lang="en-US" baseline="0" dirty="0" err="1"/>
              <a:t>covid_testing</a:t>
            </a:r>
            <a:r>
              <a:rPr lang="en-US" baseline="0" dirty="0"/>
              <a:t> data set runs without an error</a:t>
            </a:r>
          </a:p>
          <a:p>
            <a:pPr marL="0" indent="0">
              <a:buNone/>
            </a:pPr>
            <a:r>
              <a:rPr lang="en-US" baseline="0" dirty="0"/>
              <a:t>3. You can see the </a:t>
            </a:r>
            <a:r>
              <a:rPr lang="en-US" baseline="0" dirty="0" err="1"/>
              <a:t>covid_testing</a:t>
            </a:r>
            <a:r>
              <a:rPr lang="en-US" baseline="0" dirty="0"/>
              <a:t> object in your environment pane</a:t>
            </a:r>
          </a:p>
          <a:p>
            <a:pPr marL="0" indent="0">
              <a:buNone/>
            </a:pPr>
            <a:r>
              <a:rPr lang="en-US" baseline="0" dirty="0"/>
              <a:t>Or 4 all of the above.</a:t>
            </a:r>
          </a:p>
          <a:p>
            <a:pPr marL="0" indent="0">
              <a:buNone/>
            </a:pPr>
            <a:r>
              <a:rPr lang="en-US" baseline="0" dirty="0"/>
              <a:t>Put your answer in the chat window</a:t>
            </a:r>
          </a:p>
          <a:p>
            <a:pPr marL="0" indent="0">
              <a:buNone/>
            </a:pPr>
            <a:endParaRPr lang="en-US" baseline="0" dirty="0"/>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6559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dplyr package. The dplyr package is a workhorse for data transformation and since its part of the </a:t>
            </a:r>
            <a:r>
              <a:rPr lang="en-US" baseline="0" dirty="0" err="1"/>
              <a:t>tidyverse</a:t>
            </a:r>
            <a:r>
              <a:rPr lang="en-US" baseline="0" dirty="0"/>
              <a:t> meta-package you just loaded it with the code chunk from the Your Turn.</a:t>
            </a:r>
            <a:endParaRPr lang="en-US" dirty="0"/>
          </a:p>
          <a:p>
            <a:pPr marL="0" indent="0">
              <a:buNone/>
            </a:pPr>
            <a:endParaRPr lang="en-US" dirty="0"/>
          </a:p>
          <a:p>
            <a:pPr marL="0" indent="0">
              <a:buNone/>
            </a:pPr>
            <a:endParaRPr dirty="0"/>
          </a:p>
        </p:txBody>
      </p:sp>
      <p:sp>
        <p:nvSpPr>
          <p:cNvPr id="44" name="Google Shape;44;p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630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 in dplyr.</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3894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3.mov"/><Relationship Id="rId1" Type="http://schemas.microsoft.com/office/2007/relationships/media" Target="../media/media3.mov"/><Relationship Id="rId5" Type="http://schemas.openxmlformats.org/officeDocument/2006/relationships/image" Target="../media/image8.png"/><Relationship Id="rId4"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3672840" y="614555"/>
            <a:ext cx="4846320"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9281675" y="6508679"/>
            <a:ext cx="2804134" cy="30822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08267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86209399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3880005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lgn="r">
              <a:defRPr sz="16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extLst>
      <p:ext uri="{BB962C8B-B14F-4D97-AF65-F5344CB8AC3E}">
        <p14:creationId xmlns:p14="http://schemas.microsoft.com/office/powerpoint/2010/main" val="158184526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339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11" name="Straight Connector 10"/>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reserve="1">
  <p:cSld name="exercise">
    <p:spTree>
      <p:nvGrpSpPr>
        <p:cNvPr id="1" name="Shape 11"/>
        <p:cNvGrpSpPr/>
        <p:nvPr/>
      </p:nvGrpSpPr>
      <p:grpSpPr>
        <a:xfrm>
          <a:off x="0" y="0"/>
          <a:ext cx="0" cy="0"/>
          <a:chOff x="0" y="0"/>
          <a:chExt cx="0" cy="0"/>
        </a:xfrm>
      </p:grpSpPr>
      <p:sp>
        <p:nvSpPr>
          <p:cNvPr id="7" name="Google Shape;278;p30"/>
          <p:cNvSpPr/>
          <p:nvPr userDrawn="1"/>
        </p:nvSpPr>
        <p:spPr>
          <a:xfrm>
            <a:off x="-60959" y="0"/>
            <a:ext cx="12306300" cy="6928624"/>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12" name="Google Shape;12;p2"/>
          <p:cNvSpPr txBox="1">
            <a:spLocks noGrp="1"/>
          </p:cNvSpPr>
          <p:nvPr>
            <p:ph type="title"/>
          </p:nvPr>
        </p:nvSpPr>
        <p:spPr>
          <a:xfrm>
            <a:off x="3339548" y="614555"/>
            <a:ext cx="4254715"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
        <p:nvSpPr>
          <p:cNvPr id="8" name="Google Shape;281;p30"/>
          <p:cNvSpPr/>
          <p:nvPr userDrawn="1"/>
        </p:nvSpPr>
        <p:spPr>
          <a:xfrm>
            <a:off x="9816708" y="5741095"/>
            <a:ext cx="2256268" cy="1007839"/>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48978" tIns="48978" rIns="48978" bIns="48978" anchor="ctr" anchorCtr="0">
            <a:noAutofit/>
          </a:bodyPr>
          <a:lstStyle/>
          <a:p>
            <a:pPr algn="ctr"/>
            <a:endParaRPr sz="5143" dirty="0">
              <a:latin typeface="Courier New"/>
              <a:ea typeface="Courier New"/>
              <a:cs typeface="Courier New"/>
              <a:sym typeface="Courier New"/>
            </a:endParaRPr>
          </a:p>
        </p:txBody>
      </p:sp>
    </p:spTree>
    <p:extLst>
      <p:ext uri="{BB962C8B-B14F-4D97-AF65-F5344CB8AC3E}">
        <p14:creationId xmlns:p14="http://schemas.microsoft.com/office/powerpoint/2010/main" val="5414376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6" name="Straight Connector 5"/>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15747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975242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9" name="Straight Connector 8"/>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2038238" y="620904"/>
            <a:ext cx="8115487" cy="69380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chemeClr val="dk1"/>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9" name="Google Shape;19;p3"/>
          <p:cNvSpPr txBox="1">
            <a:spLocks noGrp="1"/>
          </p:cNvSpPr>
          <p:nvPr>
            <p:ph type="subTitle" idx="1"/>
          </p:nvPr>
        </p:nvSpPr>
        <p:spPr>
          <a:xfrm>
            <a:off x="1828800" y="3840480"/>
            <a:ext cx="8534479" cy="1714339"/>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dirty="0"/>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1771044" y="6528401"/>
            <a:ext cx="436338" cy="338554"/>
          </a:xfrm>
          <a:prstGeom prst="rect">
            <a:avLst/>
          </a:prstGeom>
          <a:noFill/>
        </p:spPr>
        <p:txBody>
          <a:bodyPr wrap="none" rtlCol="0">
            <a:spAutoFit/>
          </a:bodyPr>
          <a:lstStyle/>
          <a:p>
            <a:fld id="{80E710D3-CDB3-4EEB-8D18-78A48AC9DF4E}" type="slidenum">
              <a:rPr lang="en-US" sz="1600" smtClean="0"/>
              <a:t>‹#›</a:t>
            </a:fld>
            <a:endParaRPr lang="en-US" sz="1600" dirty="0"/>
          </a:p>
        </p:txBody>
      </p:sp>
    </p:spTree>
    <p:extLst>
      <p:ext uri="{BB962C8B-B14F-4D97-AF65-F5344CB8AC3E}">
        <p14:creationId xmlns:p14="http://schemas.microsoft.com/office/powerpoint/2010/main" val="254976698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9" name="Freeform 8"/>
          <p:cNvSpPr/>
          <p:nvPr userDrawn="1"/>
        </p:nvSpPr>
        <p:spPr>
          <a:xfrm>
            <a:off x="18803"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
        <p:nvSpPr>
          <p:cNvPr id="8" name="Freeform 7"/>
          <p:cNvSpPr/>
          <p:nvPr userDrawn="1"/>
        </p:nvSpPr>
        <p:spPr>
          <a:xfrm flipH="1">
            <a:off x="-34"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20863046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29641729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53955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4" name="Shape 44"/>
          <p:cNvSpPr>
            <a:spLocks noGrp="1"/>
          </p:cNvSpPr>
          <p:nvPr>
            <p:ph type="body" sz="quarter" idx="13"/>
          </p:nvPr>
        </p:nvSpPr>
        <p:spPr>
          <a:xfrm>
            <a:off x="1193800" y="4000500"/>
            <a:ext cx="9810750" cy="369332"/>
          </a:xfrm>
          <a:prstGeom prst="rect">
            <a:avLst/>
          </a:prstGeom>
        </p:spPr>
        <p:txBody>
          <a:bodyPr anchor="t">
            <a:spAutoFit/>
          </a:bodyPr>
          <a:lstStyle>
            <a:lvl1pPr marL="0" indent="0" algn="ctr">
              <a:spcBef>
                <a:spcPts val="0"/>
              </a:spcBef>
              <a:buSzTx/>
              <a:buNone/>
              <a:defRPr sz="2400">
                <a:solidFill>
                  <a:srgbClr val="535353"/>
                </a:solidFill>
              </a:defRPr>
            </a:lvl1pPr>
          </a:lstStyle>
          <a:p>
            <a:r>
              <a:t>–Johnny Appleseed</a:t>
            </a:r>
          </a:p>
        </p:txBody>
      </p:sp>
      <p:sp>
        <p:nvSpPr>
          <p:cNvPr id="45" name="Shape 45"/>
          <p:cNvSpPr>
            <a:spLocks noGrp="1"/>
          </p:cNvSpPr>
          <p:nvPr>
            <p:ph type="body" sz="quarter" idx="14"/>
          </p:nvPr>
        </p:nvSpPr>
        <p:spPr>
          <a:xfrm>
            <a:off x="1187450" y="2711450"/>
            <a:ext cx="9810750" cy="854080"/>
          </a:xfrm>
          <a:prstGeom prst="rect">
            <a:avLst/>
          </a:prstGeom>
        </p:spPr>
        <p:txBody>
          <a:bodyPr>
            <a:spAutoFit/>
          </a:bodyPr>
          <a:lstStyle>
            <a:lvl1pPr marL="0" indent="0" algn="ctr">
              <a:spcBef>
                <a:spcPts val="0"/>
              </a:spcBef>
              <a:buSzTx/>
              <a:buNone/>
              <a:defRPr sz="5550" i="1">
                <a:solidFill>
                  <a:srgbClr val="005493">
                    <a:alpha val="75000"/>
                  </a:srgbClr>
                </a:solidFill>
              </a:defRPr>
            </a:lvl1pPr>
          </a:lstStyle>
          <a:p>
            <a:r>
              <a:t>“Type a quote here.”</a:t>
            </a:r>
          </a:p>
        </p:txBody>
      </p:sp>
      <p:sp>
        <p:nvSpPr>
          <p:cNvPr id="46" name="Shape 46"/>
          <p:cNvSpPr txBox="1">
            <a:spLocks noGrp="1"/>
          </p:cNvSpPr>
          <p:nvPr>
            <p:ph type="sldNum" sz="quarter" idx="2"/>
          </p:nvPr>
        </p:nvSpPr>
        <p:spPr>
          <a:xfrm>
            <a:off x="8778241" y="6377940"/>
            <a:ext cx="3237386" cy="38245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4517132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8250" b="0" i="0" u="none" strike="noStrike" cap="none">
                <a:solidFill>
                  <a:srgbClr val="005493"/>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SzPts val="1400"/>
              <a:buNone/>
              <a:defRPr sz="495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marR="0" lvl="0" algn="ctr"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a:p>
        </p:txBody>
      </p:sp>
      <p:sp>
        <p:nvSpPr>
          <p:cNvPr id="9" name="Google Shape;9;p1"/>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dirty="0"/>
          </a:p>
        </p:txBody>
      </p:sp>
      <p:sp>
        <p:nvSpPr>
          <p:cNvPr id="11"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49" r:id="rId3"/>
    <p:sldLayoutId id="2147483650" r:id="rId4"/>
    <p:sldLayoutId id="2147483655" r:id="rId5"/>
    <p:sldLayoutId id="2147483674" r:id="rId6"/>
    <p:sldLayoutId id="2147483675" r:id="rId7"/>
    <p:sldLayoutId id="2147483677" r:id="rId8"/>
    <p:sldLayoutId id="2147483680" r:id="rId9"/>
    <p:sldLayoutId id="2147483681" r:id="rId10"/>
    <p:sldLayoutId id="2147483682" r:id="rId11"/>
    <p:sldLayoutId id="2147483683" r:id="rId12"/>
    <p:sldLayoutId id="214748368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Lst>
  <p:hf sldNum="0"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1.xml"/><Relationship Id="rId5" Type="http://schemas.openxmlformats.org/officeDocument/2006/relationships/image" Target="../media/image24.png"/><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16.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xml"/><Relationship Id="rId1" Type="http://schemas.openxmlformats.org/officeDocument/2006/relationships/slideLayout" Target="../slideLayouts/slideLayout20.xml"/><Relationship Id="rId5" Type="http://schemas.openxmlformats.org/officeDocument/2006/relationships/image" Target="../media/image14.png"/><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0.xml"/><Relationship Id="rId1" Type="http://schemas.openxmlformats.org/officeDocument/2006/relationships/slideLayout" Target="../slideLayouts/slideLayout11.xml"/><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8.png"/></Relationships>
</file>

<file path=ppt/slides/_rels/slide5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16.png"/></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Autofit/>
          </a:bodyPr>
          <a:lstStyle/>
          <a:p>
            <a:r>
              <a:rPr lang="en-US" b="1" dirty="0">
                <a:solidFill>
                  <a:schemeClr val="tx1">
                    <a:lumMod val="75000"/>
                    <a:lumOff val="25000"/>
                  </a:schemeClr>
                </a:solidFill>
                <a:latin typeface="+mj-lt"/>
              </a:rPr>
              <a:t>Data Transformation</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Session 4</a:t>
            </a:r>
          </a:p>
          <a:p>
            <a:r>
              <a:rPr lang="en-US" sz="2800" b="1" dirty="0">
                <a:solidFill>
                  <a:schemeClr val="tx1">
                    <a:lumMod val="65000"/>
                    <a:lumOff val="35000"/>
                  </a:schemeClr>
                </a:solidFill>
              </a:rPr>
              <a:t>Patrick Mathias</a:t>
            </a:r>
          </a:p>
          <a:p>
            <a:r>
              <a:rPr lang="en-US" sz="2400" dirty="0">
                <a:solidFill>
                  <a:schemeClr val="tx1">
                    <a:lumMod val="65000"/>
                    <a:lumOff val="35000"/>
                  </a:schemeClr>
                </a:solidFill>
              </a:rPr>
              <a:t>September 26, 2021</a:t>
            </a: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484355" y="426947"/>
            <a:ext cx="12113058" cy="777536"/>
          </a:xfrm>
          <a:prstGeom prst="rect">
            <a:avLst/>
          </a:prstGeom>
          <a:noFill/>
          <a:ln>
            <a:noFill/>
          </a:ln>
        </p:spPr>
        <p:txBody>
          <a:bodyPr spcFirstLastPara="1" wrap="square" lIns="0" tIns="6455" rIns="0" bIns="0" anchor="t" anchorCtr="0">
            <a:noAutofit/>
          </a:bodyPr>
          <a:lstStyle/>
          <a:p>
            <a:pPr marL="6803"/>
            <a:r>
              <a:rPr lang="en-US" sz="4800" dirty="0">
                <a:solidFill>
                  <a:srgbClr val="000000"/>
                </a:solidFill>
                <a:latin typeface="+mj-lt"/>
              </a:rPr>
              <a:t>dplyr: </a:t>
            </a:r>
            <a:r>
              <a:rPr lang="nn-NO" sz="4800" dirty="0">
                <a:solidFill>
                  <a:srgbClr val="000000"/>
                </a:solidFill>
                <a:latin typeface="+mj-lt"/>
              </a:rPr>
              <a:t>a grammar for transforming data</a:t>
            </a:r>
            <a:endParaRPr sz="4800" dirty="0">
              <a:latin typeface="+mj-lt"/>
            </a:endParaRPr>
          </a:p>
        </p:txBody>
      </p:sp>
      <p:sp>
        <p:nvSpPr>
          <p:cNvPr id="7" name="Google Shape;46;p7"/>
          <p:cNvSpPr>
            <a:spLocks noChangeAspect="1"/>
          </p:cNvSpPr>
          <p:nvPr/>
        </p:nvSpPr>
        <p:spPr>
          <a:xfrm>
            <a:off x="11091026" y="5875790"/>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p:cNvSpPr txBox="1"/>
          <p:nvPr/>
        </p:nvSpPr>
        <p:spPr>
          <a:xfrm>
            <a:off x="781462" y="1429305"/>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1</a:t>
            </a:r>
          </a:p>
        </p:txBody>
      </p:sp>
      <p:sp>
        <p:nvSpPr>
          <p:cNvPr id="8" name="Google Shape;123;p16"/>
          <p:cNvSpPr txBox="1">
            <a:spLocks/>
          </p:cNvSpPr>
          <p:nvPr/>
        </p:nvSpPr>
        <p:spPr>
          <a:xfrm>
            <a:off x="1766656" y="1702256"/>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Choose</a:t>
            </a:r>
            <a:r>
              <a:rPr lang="en-US" sz="4000" dirty="0">
                <a:solidFill>
                  <a:srgbClr val="000000"/>
                </a:solidFill>
                <a:latin typeface="+mj-lt"/>
              </a:rPr>
              <a:t> columns.</a:t>
            </a:r>
            <a:endParaRPr lang="en-US" sz="4000" dirty="0">
              <a:latin typeface="+mj-lt"/>
            </a:endParaRPr>
          </a:p>
        </p:txBody>
      </p:sp>
      <p:sp>
        <p:nvSpPr>
          <p:cNvPr id="9" name="Google Shape;123;p16"/>
          <p:cNvSpPr txBox="1">
            <a:spLocks/>
          </p:cNvSpPr>
          <p:nvPr/>
        </p:nvSpPr>
        <p:spPr>
          <a:xfrm>
            <a:off x="8575829" y="1702256"/>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select()</a:t>
            </a:r>
            <a:endParaRPr lang="en-US" sz="4000" dirty="0">
              <a:solidFill>
                <a:srgbClr val="78AAD6"/>
              </a:solidFill>
              <a:latin typeface="+mj-lt"/>
            </a:endParaRPr>
          </a:p>
        </p:txBody>
      </p:sp>
      <p:sp>
        <p:nvSpPr>
          <p:cNvPr id="10" name="TextBox 9"/>
          <p:cNvSpPr txBox="1"/>
          <p:nvPr/>
        </p:nvSpPr>
        <p:spPr>
          <a:xfrm>
            <a:off x="781462" y="2419353"/>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2</a:t>
            </a:r>
          </a:p>
        </p:txBody>
      </p:sp>
      <p:sp>
        <p:nvSpPr>
          <p:cNvPr id="11" name="Google Shape;123;p16"/>
          <p:cNvSpPr txBox="1">
            <a:spLocks/>
          </p:cNvSpPr>
          <p:nvPr/>
        </p:nvSpPr>
        <p:spPr>
          <a:xfrm>
            <a:off x="1766656" y="2692304"/>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Extract</a:t>
            </a:r>
            <a:r>
              <a:rPr lang="en-US" sz="4000" dirty="0">
                <a:solidFill>
                  <a:srgbClr val="000000"/>
                </a:solidFill>
                <a:latin typeface="+mj-lt"/>
              </a:rPr>
              <a:t> rows.</a:t>
            </a:r>
            <a:endParaRPr lang="en-US" sz="4000" dirty="0">
              <a:latin typeface="+mj-lt"/>
            </a:endParaRPr>
          </a:p>
        </p:txBody>
      </p:sp>
      <p:sp>
        <p:nvSpPr>
          <p:cNvPr id="12" name="Google Shape;123;p16"/>
          <p:cNvSpPr txBox="1">
            <a:spLocks/>
          </p:cNvSpPr>
          <p:nvPr/>
        </p:nvSpPr>
        <p:spPr>
          <a:xfrm>
            <a:off x="8575829" y="2692304"/>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filter()</a:t>
            </a:r>
          </a:p>
        </p:txBody>
      </p:sp>
      <p:sp>
        <p:nvSpPr>
          <p:cNvPr id="14" name="TextBox 13"/>
          <p:cNvSpPr txBox="1"/>
          <p:nvPr/>
        </p:nvSpPr>
        <p:spPr>
          <a:xfrm>
            <a:off x="781462" y="3409401"/>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3</a:t>
            </a:r>
          </a:p>
        </p:txBody>
      </p:sp>
      <p:sp>
        <p:nvSpPr>
          <p:cNvPr id="15" name="Google Shape;123;p16"/>
          <p:cNvSpPr txBox="1">
            <a:spLocks/>
          </p:cNvSpPr>
          <p:nvPr/>
        </p:nvSpPr>
        <p:spPr>
          <a:xfrm>
            <a:off x="1766656" y="3682352"/>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Derive</a:t>
            </a:r>
            <a:r>
              <a:rPr lang="en-US" sz="4000" dirty="0">
                <a:solidFill>
                  <a:srgbClr val="000000"/>
                </a:solidFill>
                <a:latin typeface="+mj-lt"/>
              </a:rPr>
              <a:t> new </a:t>
            </a:r>
            <a:r>
              <a:rPr lang="en-US" sz="4000" dirty="0">
                <a:solidFill>
                  <a:srgbClr val="000000"/>
                </a:solidFill>
              </a:rPr>
              <a:t>columns</a:t>
            </a:r>
            <a:r>
              <a:rPr lang="en-US" sz="4000" dirty="0">
                <a:solidFill>
                  <a:srgbClr val="000000"/>
                </a:solidFill>
                <a:latin typeface="+mj-lt"/>
              </a:rPr>
              <a:t>.</a:t>
            </a:r>
            <a:endParaRPr lang="en-US" sz="4000" dirty="0">
              <a:latin typeface="+mj-lt"/>
            </a:endParaRPr>
          </a:p>
        </p:txBody>
      </p:sp>
      <p:sp>
        <p:nvSpPr>
          <p:cNvPr id="16" name="Google Shape;123;p16"/>
          <p:cNvSpPr txBox="1">
            <a:spLocks/>
          </p:cNvSpPr>
          <p:nvPr/>
        </p:nvSpPr>
        <p:spPr>
          <a:xfrm>
            <a:off x="8575829" y="3682352"/>
            <a:ext cx="2257405"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mutate()</a:t>
            </a:r>
          </a:p>
        </p:txBody>
      </p:sp>
      <p:sp>
        <p:nvSpPr>
          <p:cNvPr id="17" name="TextBox 16"/>
          <p:cNvSpPr txBox="1"/>
          <p:nvPr/>
        </p:nvSpPr>
        <p:spPr>
          <a:xfrm>
            <a:off x="781462" y="4399450"/>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4</a:t>
            </a:r>
          </a:p>
        </p:txBody>
      </p:sp>
      <p:sp>
        <p:nvSpPr>
          <p:cNvPr id="18" name="Google Shape;123;p16"/>
          <p:cNvSpPr txBox="1">
            <a:spLocks/>
          </p:cNvSpPr>
          <p:nvPr/>
        </p:nvSpPr>
        <p:spPr>
          <a:xfrm>
            <a:off x="1766655" y="5004687"/>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Change</a:t>
            </a:r>
            <a:r>
              <a:rPr lang="en-US" sz="4000" dirty="0">
                <a:solidFill>
                  <a:srgbClr val="000000"/>
                </a:solidFill>
                <a:latin typeface="+mj-lt"/>
              </a:rPr>
              <a:t> the unit of analysis.</a:t>
            </a:r>
            <a:endParaRPr lang="en-US" sz="4000" dirty="0">
              <a:latin typeface="+mj-lt"/>
            </a:endParaRPr>
          </a:p>
        </p:txBody>
      </p:sp>
      <p:sp>
        <p:nvSpPr>
          <p:cNvPr id="19" name="Google Shape;123;p16"/>
          <p:cNvSpPr txBox="1">
            <a:spLocks/>
          </p:cNvSpPr>
          <p:nvPr/>
        </p:nvSpPr>
        <p:spPr>
          <a:xfrm>
            <a:off x="8575829" y="4672401"/>
            <a:ext cx="3166992"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summarize()</a:t>
            </a:r>
          </a:p>
        </p:txBody>
      </p:sp>
    </p:spTree>
    <p:extLst>
      <p:ext uri="{BB962C8B-B14F-4D97-AF65-F5344CB8AC3E}">
        <p14:creationId xmlns:p14="http://schemas.microsoft.com/office/powerpoint/2010/main" val="42303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6"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Right Arrow 18"/>
          <p:cNvSpPr/>
          <p:nvPr/>
        </p:nvSpPr>
        <p:spPr>
          <a:xfrm>
            <a:off x="5832219" y="3216421"/>
            <a:ext cx="1257932" cy="484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124157" y="2997249"/>
            <a:ext cx="4346363" cy="923330"/>
            <a:chOff x="124157" y="2997249"/>
            <a:chExt cx="4346363" cy="923330"/>
          </a:xfrm>
        </p:grpSpPr>
        <p:sp>
          <p:nvSpPr>
            <p:cNvPr id="21" name="TextBox 20"/>
            <p:cNvSpPr txBox="1"/>
            <p:nvPr/>
          </p:nvSpPr>
          <p:spPr>
            <a:xfrm>
              <a:off x="124157" y="2997249"/>
              <a:ext cx="1165363" cy="923330"/>
            </a:xfrm>
            <a:prstGeom prst="rect">
              <a:avLst/>
            </a:prstGeom>
            <a:noFill/>
          </p:spPr>
          <p:txBody>
            <a:bodyPr wrap="square" rtlCol="0">
              <a:spAutoFit/>
            </a:bodyPr>
            <a:lstStyle/>
            <a:p>
              <a:r>
                <a:rPr lang="en-US" sz="5400" dirty="0"/>
                <a:t>ƒ(</a:t>
              </a:r>
            </a:p>
          </p:txBody>
        </p:sp>
        <p:sp>
          <p:nvSpPr>
            <p:cNvPr id="22" name="TextBox 21"/>
            <p:cNvSpPr txBox="1"/>
            <p:nvPr/>
          </p:nvSpPr>
          <p:spPr>
            <a:xfrm>
              <a:off x="3904772" y="2997249"/>
              <a:ext cx="565748" cy="923330"/>
            </a:xfrm>
            <a:prstGeom prst="rect">
              <a:avLst/>
            </a:prstGeom>
            <a:noFill/>
          </p:spPr>
          <p:txBody>
            <a:bodyPr wrap="square" rtlCol="0">
              <a:spAutoFit/>
            </a:bodyPr>
            <a:lstStyle/>
            <a:p>
              <a:r>
                <a:rPr lang="en-US" sz="5400" dirty="0"/>
                <a:t>)</a:t>
              </a:r>
            </a:p>
          </p:txBody>
        </p:sp>
      </p:grpSp>
      <p:graphicFrame>
        <p:nvGraphicFramePr>
          <p:cNvPr id="24" name="Google Shape;147;p18"/>
          <p:cNvGraphicFramePr/>
          <p:nvPr>
            <p:extLst>
              <p:ext uri="{D42A27DB-BD31-4B8C-83A1-F6EECF244321}">
                <p14:modId xmlns:p14="http://schemas.microsoft.com/office/powerpoint/2010/main" val="598233409"/>
              </p:ext>
            </p:extLst>
          </p:nvPr>
        </p:nvGraphicFramePr>
        <p:xfrm>
          <a:off x="9692779" y="2665483"/>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aphicFrame>
        <p:nvGraphicFramePr>
          <p:cNvPr id="26" name="Google Shape;147;p18"/>
          <p:cNvGraphicFramePr/>
          <p:nvPr>
            <p:extLst>
              <p:ext uri="{D42A27DB-BD31-4B8C-83A1-F6EECF244321}">
                <p14:modId xmlns:p14="http://schemas.microsoft.com/office/powerpoint/2010/main" val="3141248791"/>
              </p:ext>
            </p:extLst>
          </p:nvPr>
        </p:nvGraphicFramePr>
        <p:xfrm>
          <a:off x="914468"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Tree>
    <p:extLst>
      <p:ext uri="{BB962C8B-B14F-4D97-AF65-F5344CB8AC3E}">
        <p14:creationId xmlns:p14="http://schemas.microsoft.com/office/powerpoint/2010/main" val="489047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Bent-Up Arrow 18"/>
          <p:cNvSpPr/>
          <p:nvPr/>
        </p:nvSpPr>
        <p:spPr>
          <a:xfrm rot="10800000" flipH="1">
            <a:off x="3772511" y="2619575"/>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Google Shape;147;p18"/>
          <p:cNvGraphicFramePr/>
          <p:nvPr>
            <p:extLst>
              <p:ext uri="{D42A27DB-BD31-4B8C-83A1-F6EECF244321}">
                <p14:modId xmlns:p14="http://schemas.microsoft.com/office/powerpoint/2010/main" val="721570717"/>
              </p:ext>
            </p:extLst>
          </p:nvPr>
        </p:nvGraphicFramePr>
        <p:xfrm>
          <a:off x="9263075" y="3324207"/>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pSp>
        <p:nvGrpSpPr>
          <p:cNvPr id="23" name="Group 22"/>
          <p:cNvGrpSpPr/>
          <p:nvPr/>
        </p:nvGrpSpPr>
        <p:grpSpPr>
          <a:xfrm>
            <a:off x="-37896" y="1381592"/>
            <a:ext cx="4054263" cy="2392428"/>
            <a:chOff x="117807" y="2262700"/>
            <a:chExt cx="4054263" cy="2392428"/>
          </a:xfrm>
        </p:grpSpPr>
        <p:graphicFrame>
          <p:nvGraphicFramePr>
            <p:cNvPr id="8" name="Google Shape;147;p18"/>
            <p:cNvGraphicFramePr/>
            <p:nvPr>
              <p:extLst>
                <p:ext uri="{D42A27DB-BD31-4B8C-83A1-F6EECF244321}">
                  <p14:modId xmlns:p14="http://schemas.microsoft.com/office/powerpoint/2010/main" val="1878591864"/>
                </p:ext>
              </p:extLst>
            </p:nvPr>
          </p:nvGraphicFramePr>
          <p:xfrm>
            <a:off x="687121"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
          <p:nvSpPr>
            <p:cNvPr id="21" name="TextBox 20"/>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2" name="TextBox 21"/>
            <p:cNvSpPr txBox="1"/>
            <p:nvPr/>
          </p:nvSpPr>
          <p:spPr>
            <a:xfrm>
              <a:off x="3606322" y="3216421"/>
              <a:ext cx="565748" cy="584775"/>
            </a:xfrm>
            <a:prstGeom prst="rect">
              <a:avLst/>
            </a:prstGeom>
            <a:noFill/>
          </p:spPr>
          <p:txBody>
            <a:bodyPr wrap="square" rtlCol="0">
              <a:spAutoFit/>
            </a:bodyPr>
            <a:lstStyle/>
            <a:p>
              <a:r>
                <a:rPr lang="en-US" sz="3200" dirty="0"/>
                <a:t>)</a:t>
              </a:r>
            </a:p>
          </p:txBody>
        </p:sp>
      </p:grpSp>
      <p:grpSp>
        <p:nvGrpSpPr>
          <p:cNvPr id="12" name="Group 11"/>
          <p:cNvGrpSpPr/>
          <p:nvPr/>
        </p:nvGrpSpPr>
        <p:grpSpPr>
          <a:xfrm>
            <a:off x="3516903" y="3280323"/>
            <a:ext cx="2884236" cy="2392428"/>
            <a:chOff x="117807" y="2262700"/>
            <a:chExt cx="2884236" cy="2392428"/>
          </a:xfrm>
        </p:grpSpPr>
        <p:graphicFrame>
          <p:nvGraphicFramePr>
            <p:cNvPr id="13" name="Google Shape;147;p18"/>
            <p:cNvGraphicFramePr/>
            <p:nvPr>
              <p:extLst>
                <p:ext uri="{D42A27DB-BD31-4B8C-83A1-F6EECF244321}">
                  <p14:modId xmlns:p14="http://schemas.microsoft.com/office/powerpoint/2010/main" val="591981325"/>
                </p:ext>
              </p:extLst>
            </p:nvPr>
          </p:nvGraphicFramePr>
          <p:xfrm>
            <a:off x="687121" y="2262700"/>
            <a:ext cx="1919191" cy="2392428"/>
          </p:xfrm>
          <a:graphic>
            <a:graphicData uri="http://schemas.openxmlformats.org/drawingml/2006/table">
              <a:tbl>
                <a:tblPr firstRow="1" bandRow="1">
                  <a:tableStyleId>{284E427A-3D55-4303-BF80-6455036E1DE7}</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440921598"/>
                    </a:ext>
                  </a:extLst>
                </a:tr>
              </a:tbl>
            </a:graphicData>
          </a:graphic>
        </p:graphicFrame>
        <p:sp>
          <p:nvSpPr>
            <p:cNvPr id="14" name="TextBox 1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15" name="TextBox 14"/>
            <p:cNvSpPr txBox="1"/>
            <p:nvPr/>
          </p:nvSpPr>
          <p:spPr>
            <a:xfrm>
              <a:off x="2606312" y="3216421"/>
              <a:ext cx="395731" cy="584775"/>
            </a:xfrm>
            <a:prstGeom prst="rect">
              <a:avLst/>
            </a:prstGeom>
            <a:noFill/>
          </p:spPr>
          <p:txBody>
            <a:bodyPr wrap="square" rtlCol="0">
              <a:spAutoFit/>
            </a:bodyPr>
            <a:lstStyle/>
            <a:p>
              <a:r>
                <a:rPr lang="en-US" sz="3200" dirty="0"/>
                <a:t>)</a:t>
              </a:r>
            </a:p>
          </p:txBody>
        </p:sp>
      </p:grpSp>
      <p:sp>
        <p:nvSpPr>
          <p:cNvPr id="16" name="Bent-Up Arrow 15"/>
          <p:cNvSpPr/>
          <p:nvPr/>
        </p:nvSpPr>
        <p:spPr>
          <a:xfrm rot="5400000" flipH="1">
            <a:off x="5847397" y="2627700"/>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6347481" y="1822820"/>
            <a:ext cx="2671405" cy="1594952"/>
            <a:chOff x="117807" y="2622031"/>
            <a:chExt cx="2671405" cy="1594952"/>
          </a:xfrm>
        </p:grpSpPr>
        <p:graphicFrame>
          <p:nvGraphicFramePr>
            <p:cNvPr id="18" name="Google Shape;147;p18"/>
            <p:cNvGraphicFramePr/>
            <p:nvPr>
              <p:extLst>
                <p:ext uri="{D42A27DB-BD31-4B8C-83A1-F6EECF244321}">
                  <p14:modId xmlns:p14="http://schemas.microsoft.com/office/powerpoint/2010/main" val="1436196305"/>
                </p:ext>
              </p:extLst>
            </p:nvPr>
          </p:nvGraphicFramePr>
          <p:xfrm>
            <a:off x="579733" y="2622031"/>
            <a:ext cx="1919191" cy="1594952"/>
          </p:xfrm>
          <a:graphic>
            <a:graphicData uri="http://schemas.openxmlformats.org/drawingml/2006/table">
              <a:tbl>
                <a:tblPr firstRow="1" bandRow="1">
                  <a:tableStyleId>{69C7853C-536D-4A76-A0AE-DD22124D55A5}</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27049003"/>
                    </a:ext>
                  </a:extLst>
                </a:tr>
              </a:tbl>
            </a:graphicData>
          </a:graphic>
        </p:graphicFrame>
        <p:sp>
          <p:nvSpPr>
            <p:cNvPr id="24" name="TextBox 2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5" name="TextBox 24"/>
            <p:cNvSpPr txBox="1"/>
            <p:nvPr/>
          </p:nvSpPr>
          <p:spPr>
            <a:xfrm>
              <a:off x="2491894" y="3216421"/>
              <a:ext cx="297318" cy="584775"/>
            </a:xfrm>
            <a:prstGeom prst="rect">
              <a:avLst/>
            </a:prstGeom>
            <a:noFill/>
          </p:spPr>
          <p:txBody>
            <a:bodyPr wrap="square" rtlCol="0">
              <a:spAutoFit/>
            </a:bodyPr>
            <a:lstStyle/>
            <a:p>
              <a:r>
                <a:rPr lang="en-US" sz="3200" dirty="0"/>
                <a:t>)</a:t>
              </a:r>
            </a:p>
          </p:txBody>
        </p:sp>
      </p:grpSp>
      <p:sp>
        <p:nvSpPr>
          <p:cNvPr id="26" name="Bent-Up Arrow 25"/>
          <p:cNvSpPr/>
          <p:nvPr/>
        </p:nvSpPr>
        <p:spPr>
          <a:xfrm rot="10800000" flipH="1">
            <a:off x="9018886" y="2677374"/>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05D65E7-2BE4-C34C-9825-6C2CB70EDC47}"/>
              </a:ext>
            </a:extLst>
          </p:cNvPr>
          <p:cNvSpPr txBox="1"/>
          <p:nvPr/>
        </p:nvSpPr>
        <p:spPr>
          <a:xfrm>
            <a:off x="730077" y="4048556"/>
            <a:ext cx="2580361" cy="400110"/>
          </a:xfrm>
          <a:prstGeom prst="rect">
            <a:avLst/>
          </a:prstGeom>
          <a:noFill/>
        </p:spPr>
        <p:txBody>
          <a:bodyPr wrap="square" rtlCol="0">
            <a:spAutoFit/>
          </a:bodyPr>
          <a:lstStyle/>
          <a:p>
            <a:pPr algn="ctr"/>
            <a:r>
              <a:rPr lang="en-US" sz="2000" dirty="0"/>
              <a:t>6 columns x 11 rows</a:t>
            </a:r>
          </a:p>
        </p:txBody>
      </p:sp>
      <p:sp>
        <p:nvSpPr>
          <p:cNvPr id="27" name="TextBox 26">
            <a:extLst>
              <a:ext uri="{FF2B5EF4-FFF2-40B4-BE49-F238E27FC236}">
                <a16:creationId xmlns:a16="http://schemas.microsoft.com/office/drawing/2014/main" id="{F68282E1-8503-8549-951C-EE0297CDA000}"/>
              </a:ext>
            </a:extLst>
          </p:cNvPr>
          <p:cNvSpPr txBox="1"/>
          <p:nvPr/>
        </p:nvSpPr>
        <p:spPr>
          <a:xfrm>
            <a:off x="3820778" y="5899662"/>
            <a:ext cx="2580361" cy="400110"/>
          </a:xfrm>
          <a:prstGeom prst="rect">
            <a:avLst/>
          </a:prstGeom>
          <a:noFill/>
        </p:spPr>
        <p:txBody>
          <a:bodyPr wrap="square" rtlCol="0">
            <a:spAutoFit/>
          </a:bodyPr>
          <a:lstStyle/>
          <a:p>
            <a:pPr algn="ctr"/>
            <a:r>
              <a:rPr lang="en-US" sz="2000" dirty="0"/>
              <a:t>4 columns x 11 rows</a:t>
            </a:r>
          </a:p>
        </p:txBody>
      </p:sp>
      <p:sp>
        <p:nvSpPr>
          <p:cNvPr id="28" name="TextBox 27">
            <a:extLst>
              <a:ext uri="{FF2B5EF4-FFF2-40B4-BE49-F238E27FC236}">
                <a16:creationId xmlns:a16="http://schemas.microsoft.com/office/drawing/2014/main" id="{A678FAC3-629B-ED42-9C3E-912211913186}"/>
              </a:ext>
            </a:extLst>
          </p:cNvPr>
          <p:cNvSpPr txBox="1"/>
          <p:nvPr/>
        </p:nvSpPr>
        <p:spPr>
          <a:xfrm>
            <a:off x="6539885" y="3648446"/>
            <a:ext cx="2580361" cy="400110"/>
          </a:xfrm>
          <a:prstGeom prst="rect">
            <a:avLst/>
          </a:prstGeom>
          <a:noFill/>
        </p:spPr>
        <p:txBody>
          <a:bodyPr wrap="square" rtlCol="0">
            <a:spAutoFit/>
          </a:bodyPr>
          <a:lstStyle/>
          <a:p>
            <a:pPr algn="ctr"/>
            <a:r>
              <a:rPr lang="en-US" sz="2000" dirty="0"/>
              <a:t>4 columns x 7 rows</a:t>
            </a:r>
          </a:p>
        </p:txBody>
      </p:sp>
      <p:sp>
        <p:nvSpPr>
          <p:cNvPr id="29" name="TextBox 28">
            <a:extLst>
              <a:ext uri="{FF2B5EF4-FFF2-40B4-BE49-F238E27FC236}">
                <a16:creationId xmlns:a16="http://schemas.microsoft.com/office/drawing/2014/main" id="{4F3D4D5A-83CD-E743-AAC9-61F1906D6A81}"/>
              </a:ext>
            </a:extLst>
          </p:cNvPr>
          <p:cNvSpPr txBox="1"/>
          <p:nvPr/>
        </p:nvSpPr>
        <p:spPr>
          <a:xfrm>
            <a:off x="8917692" y="5072915"/>
            <a:ext cx="2580361" cy="400110"/>
          </a:xfrm>
          <a:prstGeom prst="rect">
            <a:avLst/>
          </a:prstGeom>
          <a:noFill/>
        </p:spPr>
        <p:txBody>
          <a:bodyPr wrap="square" rtlCol="0">
            <a:spAutoFit/>
          </a:bodyPr>
          <a:lstStyle/>
          <a:p>
            <a:pPr algn="ctr"/>
            <a:r>
              <a:rPr lang="en-US" sz="2000" dirty="0"/>
              <a:t>5 columns x 7 rows</a:t>
            </a:r>
          </a:p>
        </p:txBody>
      </p:sp>
    </p:spTree>
    <p:extLst>
      <p:ext uri="{BB962C8B-B14F-4D97-AF65-F5344CB8AC3E}">
        <p14:creationId xmlns:p14="http://schemas.microsoft.com/office/powerpoint/2010/main" val="256090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200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200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300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300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6" grpId="0" animBg="1"/>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31569" y="359699"/>
            <a:ext cx="5260044"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3214" y="3480013"/>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28494" y="3457109"/>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Slide Number Placeholder 8"/>
          <p:cNvSpPr txBox="1">
            <a:spLocks/>
          </p:cNvSpPr>
          <p:nvPr/>
        </p:nvSpPr>
        <p:spPr>
          <a:xfrm>
            <a:off x="9259439" y="6515036"/>
            <a:ext cx="2804134" cy="34296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9pPr>
          </a:lstStyle>
          <a:p>
            <a:fld id="{00000000-1234-1234-1234-123412341234}" type="slidenum">
              <a:rPr lang="en-US" sz="1600" smtClean="0"/>
              <a:pPr/>
              <a:t>13</a:t>
            </a:fld>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Filtering a Subset of Rows</a:t>
            </a:r>
          </a:p>
        </p:txBody>
      </p:sp>
    </p:spTree>
    <p:extLst>
      <p:ext uri="{BB962C8B-B14F-4D97-AF65-F5344CB8AC3E}">
        <p14:creationId xmlns:p14="http://schemas.microsoft.com/office/powerpoint/2010/main" val="203402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extLst>
              <p:ext uri="{D42A27DB-BD31-4B8C-83A1-F6EECF244321}">
                <p14:modId xmlns:p14="http://schemas.microsoft.com/office/powerpoint/2010/main" val="1466582155"/>
              </p:ext>
            </p:extLst>
          </p:nvPr>
        </p:nvGraphicFramePr>
        <p:xfrm>
          <a:off x="1064973" y="2557823"/>
          <a:ext cx="4019961" cy="3296832"/>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extLst>
              <p:ext uri="{D42A27DB-BD31-4B8C-83A1-F6EECF244321}">
                <p14:modId xmlns:p14="http://schemas.microsoft.com/office/powerpoint/2010/main" val="2609096545"/>
              </p:ext>
            </p:extLst>
          </p:nvPr>
        </p:nvGraphicFramePr>
        <p:xfrm>
          <a:off x="7283202" y="2847899"/>
          <a:ext cx="4019961" cy="1358340"/>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5143765" y="684400"/>
            <a:ext cx="190447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filter()</a:t>
            </a:r>
            <a:endParaRPr dirty="0"/>
          </a:p>
        </p:txBody>
      </p:sp>
      <p:sp>
        <p:nvSpPr>
          <p:cNvPr id="16"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4044975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00816" y="359699"/>
            <a:ext cx="5290797"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6811" y="3458139"/>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32091" y="3435235"/>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68796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extLst>
                <p:ext uri="{D42A27DB-BD31-4B8C-83A1-F6EECF244321}">
                  <p14:modId xmlns:p14="http://schemas.microsoft.com/office/powerpoint/2010/main" val="3762702151"/>
                </p:ext>
              </p:extLst>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extLst>
                <p:ext uri="{D42A27DB-BD31-4B8C-83A1-F6EECF244321}">
                  <p14:modId xmlns:p14="http://schemas.microsoft.com/office/powerpoint/2010/main" val="2099745212"/>
                </p:ext>
              </p:extLst>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026799"/>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7398690" y="3519615"/>
            <a:ext cx="4443279" cy="1545366"/>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dirty="0">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02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54753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5000083</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aphicFrame>
        <p:nvGraphicFramePr>
          <p:cNvPr id="7" name="Table 6"/>
          <p:cNvGraphicFramePr>
            <a:graphicFrameLocks noGrp="1"/>
          </p:cNvGraphicFramePr>
          <p:nvPr>
            <p:extLst>
              <p:ext uri="{D42A27DB-BD31-4B8C-83A1-F6EECF244321}">
                <p14:modId xmlns:p14="http://schemas.microsoft.com/office/powerpoint/2010/main" val="787045259"/>
              </p:ext>
            </p:extLst>
          </p:nvPr>
        </p:nvGraphicFramePr>
        <p:xfrm>
          <a:off x="1409635"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077557456"/>
              </p:ext>
            </p:extLst>
          </p:nvPr>
        </p:nvGraphicFramePr>
        <p:xfrm>
          <a:off x="6680890" y="4282932"/>
          <a:ext cx="4705577" cy="737870"/>
        </p:xfrm>
        <a:graphic>
          <a:graphicData uri="http://schemas.openxmlformats.org/drawingml/2006/table">
            <a:tbl>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889973772"/>
                  </a:ext>
                </a:extLst>
              </a:tr>
              <a:tr h="0">
                <a:tc>
                  <a:txBody>
                    <a:bodyPr/>
                    <a:lstStyle/>
                    <a:p>
                      <a:pPr algn="ctr" rtl="0" fontAlgn="ctr"/>
                      <a:r>
                        <a:rPr lang="en-US" sz="2400" b="0" i="0" u="none" strike="noStrike" dirty="0">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lollys</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graphicFrame>
        <p:nvGraphicFramePr>
          <p:cNvPr id="20" name="Table 19"/>
          <p:cNvGraphicFramePr>
            <a:graphicFrameLocks noGrp="1"/>
          </p:cNvGraphicFramePr>
          <p:nvPr>
            <p:extLst>
              <p:ext uri="{D42A27DB-BD31-4B8C-83A1-F6EECF244321}">
                <p14:modId xmlns:p14="http://schemas.microsoft.com/office/powerpoint/2010/main" val="3648992827"/>
              </p:ext>
            </p:extLst>
          </p:nvPr>
        </p:nvGraphicFramePr>
        <p:xfrm>
          <a:off x="1407433" y="5638767"/>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jhezane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westerling</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3071829116"/>
              </p:ext>
            </p:extLst>
          </p:nvPr>
        </p:nvGraphicFramePr>
        <p:xfrm>
          <a:off x="1407433" y="5177143"/>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alester</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63215883"/>
                  </a:ext>
                </a:extLst>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3363752447"/>
              </p:ext>
            </p:extLst>
          </p:nvPr>
        </p:nvGraphicFramePr>
        <p:xfrm>
          <a:off x="1407433" y="4715519"/>
          <a:ext cx="4544738" cy="45554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sarella</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843102304"/>
                  </a:ext>
                </a:extLst>
              </a:tr>
            </a:tbl>
          </a:graphicData>
        </a:graphic>
      </p:graphicFrame>
    </p:spTree>
    <p:extLst>
      <p:ext uri="{BB962C8B-B14F-4D97-AF65-F5344CB8AC3E}">
        <p14:creationId xmlns:p14="http://schemas.microsoft.com/office/powerpoint/2010/main" val="29851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Patrick Mathias</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Joseph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a:solidFill>
                            <a:srgbClr val="212121"/>
                          </a:solidFill>
                          <a:effectLst/>
                          <a:latin typeface="Arial"/>
                        </a:rPr>
                        <a:t>Joseph Rudolf</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Data Visualization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Joseph Rudolf</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Dashboard Demo and Course Wrap Up</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54753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5000083</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1" name="Rounded Rectangular Callout 2"/>
          <p:cNvSpPr/>
          <p:nvPr/>
        </p:nvSpPr>
        <p:spPr>
          <a:xfrm>
            <a:off x="7048071" y="2750816"/>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Google Shape;324;p34"/>
          <p:cNvSpPr txBox="1"/>
          <p:nvPr/>
        </p:nvSpPr>
        <p:spPr>
          <a:xfrm>
            <a:off x="7203250" y="3601619"/>
            <a:ext cx="261803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b="1" dirty="0">
                <a:solidFill>
                  <a:srgbClr val="FFFFFF"/>
                </a:solidFill>
                <a:latin typeface="Trebuchet MS"/>
                <a:ea typeface="Trebuchet MS"/>
                <a:cs typeface="Trebuchet MS"/>
                <a:sym typeface="Trebuchet MS"/>
              </a:rPr>
              <a:t>= sets</a:t>
            </a:r>
            <a:endParaRPr sz="2062" dirty="0">
              <a:latin typeface="Trebuchet MS"/>
              <a:ea typeface="Trebuchet MS"/>
              <a:cs typeface="Trebuchet MS"/>
              <a:sym typeface="Trebuchet MS"/>
            </a:endParaRPr>
          </a:p>
          <a:p>
            <a:pPr marL="7484" algn="ctr">
              <a:lnSpc>
                <a:spcPct val="116753"/>
              </a:lnSpc>
            </a:pPr>
            <a:r>
              <a:rPr lang="en-US" sz="2062" dirty="0">
                <a:solidFill>
                  <a:srgbClr val="FFFFFF"/>
                </a:solidFill>
                <a:latin typeface="Calibri"/>
                <a:ea typeface="Calibri"/>
                <a:cs typeface="Calibri"/>
                <a:sym typeface="Calibri"/>
              </a:rPr>
              <a:t>(returns nothing)</a:t>
            </a:r>
            <a:endParaRPr sz="2062" dirty="0">
              <a:latin typeface="Calibri"/>
              <a:ea typeface="Calibri"/>
              <a:cs typeface="Calibri"/>
              <a:sym typeface="Calibri"/>
            </a:endParaRPr>
          </a:p>
          <a:p>
            <a:pPr marL="7823" algn="ctr">
              <a:lnSpc>
                <a:spcPct val="116753"/>
              </a:lnSpc>
              <a:spcBef>
                <a:spcPts val="747"/>
              </a:spcBef>
            </a:pPr>
            <a:r>
              <a:rPr lang="en-US" sz="2062" b="1" dirty="0">
                <a:solidFill>
                  <a:srgbClr val="FFFFFF"/>
                </a:solidFill>
                <a:latin typeface="Trebuchet MS"/>
                <a:ea typeface="Trebuchet MS"/>
                <a:cs typeface="Trebuchet MS"/>
                <a:sym typeface="Trebuchet MS"/>
              </a:rPr>
              <a:t>== tests if equal</a:t>
            </a:r>
            <a:endParaRPr sz="2062" dirty="0">
              <a:latin typeface="Trebuchet MS"/>
              <a:ea typeface="Trebuchet MS"/>
              <a:cs typeface="Trebuchet MS"/>
              <a:sym typeface="Trebuchet MS"/>
            </a:endParaRPr>
          </a:p>
          <a:p>
            <a:pPr algn="ctr">
              <a:lnSpc>
                <a:spcPct val="116753"/>
              </a:lnSpc>
            </a:pPr>
            <a:r>
              <a:rPr lang="en-US" sz="2062" dirty="0">
                <a:solidFill>
                  <a:srgbClr val="FFFFFF"/>
                </a:solidFill>
                <a:latin typeface="Calibri"/>
                <a:ea typeface="Calibri"/>
                <a:cs typeface="Calibri"/>
                <a:sym typeface="Calibri"/>
              </a:rPr>
              <a:t>(returns TRUE or FALSE)</a:t>
            </a:r>
            <a:endParaRPr sz="2062" dirty="0">
              <a:latin typeface="Calibri"/>
              <a:ea typeface="Calibri"/>
              <a:cs typeface="Calibri"/>
              <a:sym typeface="Calibri"/>
            </a:endParaRPr>
          </a:p>
        </p:txBody>
      </p:sp>
      <p:graphicFrame>
        <p:nvGraphicFramePr>
          <p:cNvPr id="20" name="Table 19"/>
          <p:cNvGraphicFramePr>
            <a:graphicFrameLocks noGrp="1"/>
          </p:cNvGraphicFramePr>
          <p:nvPr>
            <p:extLst>
              <p:ext uri="{D42A27DB-BD31-4B8C-83A1-F6EECF244321}">
                <p14:modId xmlns:p14="http://schemas.microsoft.com/office/powerpoint/2010/main" val="3115097070"/>
              </p:ext>
            </p:extLst>
          </p:nvPr>
        </p:nvGraphicFramePr>
        <p:xfrm>
          <a:off x="1291862" y="3573364"/>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27924272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482750" y="2228296"/>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190447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2190655" y="1713022"/>
            <a:ext cx="6159054" cy="1167589"/>
          </a:xfrm>
          <a:prstGeom prst="rect">
            <a:avLst/>
          </a:prstGeom>
          <a:noFill/>
          <a:ln>
            <a:noFill/>
          </a:ln>
        </p:spPr>
        <p:txBody>
          <a:bodyPr spcFirstLastPara="1" wrap="square" lIns="0" tIns="6455" rIns="0" bIns="0" anchor="t" anchorCtr="0">
            <a:noAutofit/>
          </a:bodyPr>
          <a:lstStyle/>
          <a:p>
            <a:pPr marL="6803"/>
            <a:r>
              <a:rPr lang="en-US" sz="2652" dirty="0">
                <a:latin typeface="Calibri"/>
                <a:ea typeface="Calibri"/>
                <a:cs typeface="Calibri"/>
                <a:sym typeface="Calibri"/>
              </a:rPr>
              <a:t>Extract rows that meet logical criteria.</a:t>
            </a:r>
            <a:endParaRPr sz="2652" dirty="0">
              <a:latin typeface="Calibri"/>
              <a:ea typeface="Calibri"/>
              <a:cs typeface="Calibri"/>
              <a:sym typeface="Calibri"/>
            </a:endParaRPr>
          </a:p>
        </p:txBody>
      </p:sp>
      <p:sp>
        <p:nvSpPr>
          <p:cNvPr id="14" name="Rectangle 13"/>
          <p:cNvSpPr/>
          <p:nvPr/>
        </p:nvSpPr>
        <p:spPr>
          <a:xfrm>
            <a:off x="1482750" y="2328132"/>
            <a:ext cx="990367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"stark"</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Rounded Rectangular Callout 2"/>
          <p:cNvSpPr/>
          <p:nvPr/>
        </p:nvSpPr>
        <p:spPr>
          <a:xfrm rot="10800000" flipH="1">
            <a:off x="7523750" y="381000"/>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Google Shape;324;p34"/>
          <p:cNvSpPr txBox="1"/>
          <p:nvPr/>
        </p:nvSpPr>
        <p:spPr>
          <a:xfrm>
            <a:off x="7659240" y="423343"/>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Values coded as character strings must be surrounded by quotes</a:t>
            </a:r>
            <a:endParaRPr sz="2062" dirty="0">
              <a:solidFill>
                <a:schemeClr val="bg1"/>
              </a:solidFill>
              <a:latin typeface="Calibri"/>
              <a:ea typeface="Calibri"/>
              <a:cs typeface="Calibri"/>
              <a:sym typeface="Calibri"/>
            </a:endParaRPr>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0" name="Table 19"/>
          <p:cNvGraphicFramePr>
            <a:graphicFrameLocks noGrp="1"/>
          </p:cNvGraphicFramePr>
          <p:nvPr>
            <p:extLst>
              <p:ext uri="{D42A27DB-BD31-4B8C-83A1-F6EECF244321}">
                <p14:modId xmlns:p14="http://schemas.microsoft.com/office/powerpoint/2010/main" val="730648011"/>
              </p:ext>
            </p:extLst>
          </p:nvPr>
        </p:nvGraphicFramePr>
        <p:xfrm>
          <a:off x="206477" y="3807152"/>
          <a:ext cx="4544738" cy="2729332"/>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r h="455542">
                <a:tc>
                  <a:txBody>
                    <a:bodyPr/>
                    <a:lstStyle/>
                    <a:p>
                      <a:pPr algn="ctr" rtl="0" fontAlgn="ctr"/>
                      <a:r>
                        <a:rPr lang="en-US" sz="24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4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4003288136"/>
                  </a:ext>
                </a:extLst>
              </a:tr>
              <a:tr h="455542">
                <a:tc>
                  <a:txBody>
                    <a:bodyPr/>
                    <a:lstStyle/>
                    <a:p>
                      <a:pPr algn="ctr" rtl="0" fontAlgn="ctr"/>
                      <a:r>
                        <a:rPr lang="en-US" sz="2400" b="0" i="0" u="none" strike="noStrike">
                          <a:solidFill>
                            <a:srgbClr val="000000"/>
                          </a:solidFill>
                          <a:effectLst/>
                          <a:latin typeface="Arial" panose="020B0604020202020204" pitchFamily="34" charset="0"/>
                        </a:rPr>
                        <a:t>5000083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lollys</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2400" b="0" i="0" u="none" strike="noStrike" dirty="0" err="1">
                          <a:solidFill>
                            <a:srgbClr val="000000"/>
                          </a:solidFill>
                          <a:effectLst/>
                          <a:latin typeface="Arial" panose="020B0604020202020204" pitchFamily="34" charset="0"/>
                        </a:rPr>
                        <a:t>clegane</a:t>
                      </a:r>
                      <a:endParaRPr lang="en-US" sz="24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2004892004"/>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2057091616"/>
              </p:ext>
            </p:extLst>
          </p:nvPr>
        </p:nvGraphicFramePr>
        <p:xfrm>
          <a:off x="6358212" y="3807152"/>
          <a:ext cx="4544738" cy="1818248"/>
        </p:xfrm>
        <a:graphic>
          <a:graphicData uri="http://schemas.openxmlformats.org/drawingml/2006/table">
            <a:tbl>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i="0" u="none" strike="noStrike" dirty="0" err="1">
                          <a:solidFill>
                            <a:srgbClr val="FFFFFF"/>
                          </a:solidFill>
                          <a:effectLst/>
                          <a:latin typeface="Arial" panose="020B0604020202020204" pitchFamily="34" charset="0"/>
                        </a:rPr>
                        <a:t>mrn</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first_name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400" b="1" i="0" u="none" strike="noStrike" dirty="0" err="1">
                          <a:solidFill>
                            <a:srgbClr val="FFFFFF"/>
                          </a:solidFill>
                          <a:effectLst/>
                          <a:latin typeface="Arial" panose="020B0604020202020204" pitchFamily="34" charset="0"/>
                        </a:rPr>
                        <a:t>last_name</a:t>
                      </a:r>
                      <a:endParaRPr lang="en-US" sz="24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905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889973772"/>
                  </a:ext>
                </a:extLst>
              </a:tr>
              <a:tr h="455542">
                <a:tc>
                  <a:txBody>
                    <a:bodyPr/>
                    <a:lstStyle/>
                    <a:p>
                      <a:pPr algn="ctr" rtl="0" fontAlgn="ctr"/>
                      <a:r>
                        <a:rPr lang="en-US" sz="24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cap="none" dirty="0">
                          <a:solidFill>
                            <a:srgbClr val="000000"/>
                          </a:solidFill>
                          <a:effectLst/>
                          <a:latin typeface="Arial" panose="020B0604020202020204" pitchFamily="34" charset="0"/>
                          <a:ea typeface="+mn-ea"/>
                          <a:cs typeface="+mn-cs"/>
                          <a:sym typeface="Arial"/>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843102304"/>
                  </a:ext>
                </a:extLst>
              </a:tr>
              <a:tr h="455542">
                <a:tc>
                  <a:txBody>
                    <a:bodyPr/>
                    <a:lstStyle/>
                    <a:p>
                      <a:pPr algn="ctr" rtl="0" fontAlgn="ctr"/>
                      <a:r>
                        <a:rPr lang="en-US" sz="24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24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spTree>
    <p:extLst>
      <p:ext uri="{BB962C8B-B14F-4D97-AF65-F5344CB8AC3E}">
        <p14:creationId xmlns:p14="http://schemas.microsoft.com/office/powerpoint/2010/main" val="1510262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extLst>
              <p:ext uri="{D42A27DB-BD31-4B8C-83A1-F6EECF244321}">
                <p14:modId xmlns:p14="http://schemas.microsoft.com/office/powerpoint/2010/main" val="3645425937"/>
              </p:ext>
            </p:extLst>
          </p:nvPr>
        </p:nvGraphicFramePr>
        <p:xfrm>
          <a:off x="2687324" y="1843423"/>
          <a:ext cx="7268900" cy="4552140"/>
        </p:xfrm>
        <a:graphic>
          <a:graphicData uri="http://schemas.openxmlformats.org/drawingml/2006/table">
            <a:tbl>
              <a:tblPr firstRow="1" bandRow="1">
                <a:noFill/>
                <a:tableStyleId>{809C1C93-8995-4D9E-87C8-A8817AF97DB9}</a:tableStyleId>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a:t>
                      </a:r>
                      <a:endParaRPr sz="2500" u="none" strike="noStrike" cap="none" dirty="0">
                        <a:latin typeface="+mj-lt"/>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a:t>
                      </a:r>
                      <a:endParaRPr sz="2500" u="none" strike="noStrike" cap="none" dirty="0">
                        <a:latin typeface="+mj-lt"/>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Equal to</a:t>
                      </a:r>
                      <a:endParaRPr sz="2500" u="none" strike="noStrike" cap="none" dirty="0">
                        <a:latin typeface="+mj-lt"/>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 or equal to</a:t>
                      </a:r>
                      <a:endParaRPr sz="2500" u="none" strike="noStrike" cap="none" dirty="0">
                        <a:latin typeface="+mj-lt"/>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78961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 or equal to</a:t>
                      </a:r>
                      <a:endParaRPr sz="2500" u="none" strike="noStrike" cap="none" dirty="0">
                        <a:latin typeface="+mj-lt"/>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Not equal to</a:t>
                      </a:r>
                      <a:endParaRPr sz="2500" u="none" strike="noStrike" cap="none" dirty="0">
                        <a:latin typeface="+mj-lt"/>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%in%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005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Group membership</a:t>
                      </a:r>
                      <a:endParaRPr sz="2500" u="none" strike="noStrike" cap="none" dirty="0">
                        <a:latin typeface="+mj-lt"/>
                        <a:ea typeface="Calibri"/>
                        <a:cs typeface="Calibri"/>
                        <a:sym typeface="Calibri"/>
                      </a:endParaRPr>
                    </a:p>
                  </a:txBody>
                  <a:tcPr marL="0" marR="0" marT="34272"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6"/>
                  </a:ext>
                </a:extLst>
              </a:tr>
              <a:tr h="427339">
                <a:tc>
                  <a:txBody>
                    <a:bodyPr/>
                    <a:lstStyle/>
                    <a:p>
                      <a:pPr marL="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812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NA</a:t>
                      </a:r>
                      <a:endParaRPr sz="2500" u="none" strike="noStrike" cap="none" dirty="0">
                        <a:latin typeface="+mj-lt"/>
                        <a:ea typeface="Calibri"/>
                        <a:cs typeface="Calibri"/>
                        <a:sym typeface="Calibri"/>
                      </a:endParaRPr>
                    </a:p>
                  </a:txBody>
                  <a:tcPr marL="0" marR="0" marT="32357"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7"/>
                  </a:ext>
                </a:extLst>
              </a:tr>
              <a:tr h="498987">
                <a:tc>
                  <a:txBody>
                    <a:bodyPr/>
                    <a:lstStyle/>
                    <a:p>
                      <a:pPr marL="1270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not NA</a:t>
                      </a:r>
                      <a:endParaRPr sz="2500" u="none" strike="noStrike" cap="none" dirty="0">
                        <a:latin typeface="+mj-lt"/>
                        <a:ea typeface="Calibri"/>
                        <a:cs typeface="Calibri"/>
                        <a:sym typeface="Calibri"/>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8"/>
                  </a:ext>
                </a:extLst>
              </a:tr>
            </a:tbl>
          </a:graphicData>
        </a:graphic>
      </p:graphicFrame>
      <p:sp>
        <p:nvSpPr>
          <p:cNvPr id="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5270501" y="3046663"/>
            <a:ext cx="1798971" cy="764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r>
              <a:rPr sz="3750" dirty="0">
                <a:latin typeface="Consolas" panose="020B0609020204030204" pitchFamily="49" charset="0"/>
              </a:rPr>
              <a:t>1 == 1</a:t>
            </a:r>
          </a:p>
        </p:txBody>
      </p:sp>
    </p:spTree>
    <p:extLst>
      <p:ext uri="{BB962C8B-B14F-4D97-AF65-F5344CB8AC3E}">
        <p14:creationId xmlns:p14="http://schemas.microsoft.com/office/powerpoint/2010/main" val="121777473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4636461" y="3046663"/>
            <a:ext cx="3067049" cy="764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pPr algn="ctr"/>
            <a:r>
              <a:rPr lang="en-US" sz="3750" dirty="0">
                <a:latin typeface="Consolas" panose="020B0609020204030204" pitchFamily="49" charset="0"/>
              </a:rPr>
              <a:t>3</a:t>
            </a:r>
            <a:r>
              <a:rPr sz="3750" dirty="0">
                <a:latin typeface="Consolas" panose="020B0609020204030204" pitchFamily="49" charset="0"/>
              </a:rPr>
              <a:t> </a:t>
            </a:r>
            <a:r>
              <a:rPr lang="en-US" sz="3750" dirty="0">
                <a:latin typeface="Consolas" panose="020B0609020204030204" pitchFamily="49" charset="0"/>
              </a:rPr>
              <a:t>!=</a:t>
            </a:r>
            <a:r>
              <a:rPr sz="3750" dirty="0">
                <a:latin typeface="Consolas" panose="020B0609020204030204" pitchFamily="49" charset="0"/>
              </a:rPr>
              <a:t> </a:t>
            </a:r>
            <a:r>
              <a:rPr lang="en-US" sz="3750" dirty="0">
                <a:latin typeface="Consolas" panose="020B0609020204030204" pitchFamily="49" charset="0"/>
              </a:rPr>
              <a:t>1</a:t>
            </a:r>
            <a:endParaRPr sz="3750" dirty="0">
              <a:latin typeface="Consolas" panose="020B0609020204030204" pitchFamily="49" charset="0"/>
            </a:endParaRPr>
          </a:p>
        </p:txBody>
      </p:sp>
    </p:spTree>
    <p:extLst>
      <p:ext uri="{BB962C8B-B14F-4D97-AF65-F5344CB8AC3E}">
        <p14:creationId xmlns:p14="http://schemas.microsoft.com/office/powerpoint/2010/main" val="258866232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3604506" y="614555"/>
            <a:ext cx="464824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latin typeface="Arial" panose="020B0604020202020204" pitchFamily="34" charset="0"/>
                <a:cs typeface="Arial" panose="020B0604020202020204" pitchFamily="34" charset="0"/>
              </a:rPr>
              <a:t>Your Turn 2</a:t>
            </a:r>
          </a:p>
        </p:txBody>
      </p:sp>
      <p:sp>
        <p:nvSpPr>
          <p:cNvPr id="6" name="Google Shape;351;p37"/>
          <p:cNvSpPr txBox="1"/>
          <p:nvPr/>
        </p:nvSpPr>
        <p:spPr>
          <a:xfrm>
            <a:off x="1405053" y="1890818"/>
            <a:ext cx="10715009" cy="3355554"/>
          </a:xfrm>
          <a:prstGeom prst="rect">
            <a:avLst/>
          </a:prstGeom>
          <a:noFill/>
          <a:ln>
            <a:noFill/>
          </a:ln>
        </p:spPr>
        <p:txBody>
          <a:bodyPr spcFirstLastPara="1" wrap="square" lIns="0" tIns="6804" rIns="0" bIns="0" anchor="t" anchorCtr="0">
            <a:noAutofit/>
          </a:bodyPr>
          <a:lstStyle/>
          <a:p>
            <a:pPr marL="6803" marR="2721">
              <a:lnSpc>
                <a:spcPct val="124848"/>
              </a:lnSpc>
            </a:pPr>
            <a:r>
              <a:rPr lang="en-US" sz="3200" dirty="0">
                <a:solidFill>
                  <a:srgbClr val="005493"/>
                </a:solidFill>
                <a:latin typeface="Arial" panose="020B0604020202020204" pitchFamily="34" charset="0"/>
                <a:ea typeface="Calibri"/>
                <a:cs typeface="Arial" panose="020B0604020202020204" pitchFamily="34" charset="0"/>
                <a:sym typeface="Calibri"/>
              </a:rPr>
              <a:t>Use filter() with the logical operators to find:</a:t>
            </a:r>
            <a:endParaRPr lang="en-US" sz="3600" dirty="0">
              <a:solidFill>
                <a:srgbClr val="005493"/>
              </a:solidFill>
              <a:latin typeface="Arial" panose="020B0604020202020204" pitchFamily="34" charset="0"/>
              <a:ea typeface="Calibri"/>
              <a:cs typeface="Arial" panose="020B0604020202020204" pitchFamily="34" charset="0"/>
              <a:sym typeface="Calibri"/>
            </a:endParaRPr>
          </a:p>
          <a:p>
            <a:pPr marL="6803" marR="2721">
              <a:lnSpc>
                <a:spcPct val="124848"/>
              </a:lnSpc>
            </a:pPr>
            <a:endParaRPr lang="en-US" sz="2800" dirty="0">
              <a:solidFill>
                <a:srgbClr val="005493"/>
              </a:solidFill>
              <a:latin typeface="Arial" panose="020B0604020202020204" pitchFamily="34" charset="0"/>
              <a:ea typeface="Calibri"/>
              <a:cs typeface="Arial" panose="020B0604020202020204" pitchFamily="34" charset="0"/>
              <a:sym typeface="Calibri"/>
            </a:endParaRP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Every test for patients </a:t>
            </a:r>
            <a:r>
              <a:rPr lang="en-US" sz="2800" b="1" dirty="0">
                <a:solidFill>
                  <a:srgbClr val="005493"/>
                </a:solidFill>
                <a:latin typeface="Arial" panose="020B0604020202020204" pitchFamily="34" charset="0"/>
                <a:ea typeface="Calibri"/>
                <a:cs typeface="Arial" panose="020B0604020202020204" pitchFamily="34" charset="0"/>
                <a:sym typeface="Calibri"/>
              </a:rPr>
              <a:t>over age 80</a:t>
            </a: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All of the </a:t>
            </a:r>
            <a:r>
              <a:rPr lang="en-US" sz="2800" dirty="0" err="1">
                <a:solidFill>
                  <a:srgbClr val="005493"/>
                </a:solidFill>
                <a:latin typeface="Arial" panose="020B0604020202020204" pitchFamily="34" charset="0"/>
                <a:ea typeface="Calibri"/>
                <a:cs typeface="Arial" panose="020B0604020202020204" pitchFamily="34" charset="0"/>
                <a:sym typeface="Calibri"/>
              </a:rPr>
              <a:t>covid</a:t>
            </a:r>
            <a:r>
              <a:rPr lang="en-US" sz="2800" dirty="0">
                <a:solidFill>
                  <a:srgbClr val="005493"/>
                </a:solidFill>
                <a:latin typeface="Arial" panose="020B0604020202020204" pitchFamily="34" charset="0"/>
                <a:ea typeface="Calibri"/>
                <a:cs typeface="Arial" panose="020B0604020202020204" pitchFamily="34" charset="0"/>
                <a:sym typeface="Calibri"/>
              </a:rPr>
              <a:t> testing where the demographic group (</a:t>
            </a:r>
            <a:r>
              <a:rPr lang="en-US" sz="2800" dirty="0" err="1">
                <a:solidFill>
                  <a:srgbClr val="005493"/>
                </a:solidFill>
                <a:latin typeface="Arial" panose="020B0604020202020204" pitchFamily="34" charset="0"/>
                <a:ea typeface="Calibri"/>
                <a:cs typeface="Arial" panose="020B0604020202020204" pitchFamily="34" charset="0"/>
                <a:sym typeface="Calibri"/>
              </a:rPr>
              <a:t>demo_group</a:t>
            </a:r>
            <a:r>
              <a:rPr lang="en-US" sz="2800" dirty="0">
                <a:solidFill>
                  <a:srgbClr val="005493"/>
                </a:solidFill>
                <a:latin typeface="Arial" panose="020B0604020202020204" pitchFamily="34" charset="0"/>
                <a:ea typeface="Calibri"/>
                <a:cs typeface="Arial" panose="020B0604020202020204" pitchFamily="34" charset="0"/>
                <a:sym typeface="Calibri"/>
              </a:rPr>
              <a:t>) is </a:t>
            </a:r>
            <a:r>
              <a:rPr lang="en-US" sz="2800" b="1" dirty="0">
                <a:solidFill>
                  <a:srgbClr val="005493"/>
                </a:solidFill>
                <a:latin typeface="Arial" panose="020B0604020202020204" pitchFamily="34" charset="0"/>
                <a:ea typeface="Calibri"/>
                <a:cs typeface="Arial" panose="020B0604020202020204" pitchFamily="34" charset="0"/>
                <a:sym typeface="Calibri"/>
              </a:rPr>
              <a:t>equal to "client"</a:t>
            </a:r>
          </a:p>
        </p:txBody>
      </p:sp>
    </p:spTree>
    <p:extLst>
      <p:ext uri="{BB962C8B-B14F-4D97-AF65-F5344CB8AC3E}">
        <p14:creationId xmlns:p14="http://schemas.microsoft.com/office/powerpoint/2010/main" val="29771300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Filter to multiple matches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filter(</a:t>
            </a:r>
            <a:r>
              <a:rPr lang="en-US" sz="3200" dirty="0" err="1">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 %in% c("</a:t>
            </a:r>
            <a:r>
              <a:rPr lang="en-US" sz="3200" dirty="0" err="1">
                <a:latin typeface="Consolas" panose="020B0609020204030204" pitchFamily="49" charset="0"/>
                <a:ea typeface="Courier New"/>
                <a:cs typeface="Consolas" panose="020B0609020204030204" pitchFamily="49" charset="0"/>
                <a:sym typeface="Courier New"/>
              </a:rPr>
              <a:t>jon</a:t>
            </a:r>
            <a:r>
              <a:rPr lang="en-US" sz="3200" dirty="0">
                <a:latin typeface="Consolas" panose="020B0609020204030204" pitchFamily="49" charset="0"/>
                <a:ea typeface="Courier New"/>
                <a:cs typeface="Consolas" panose="020B0609020204030204" pitchFamily="49" charset="0"/>
                <a:sym typeface="Courier New"/>
              </a:rPr>
              <a:t>","</a:t>
            </a:r>
            <a:r>
              <a:rPr lang="en-US" sz="3200" dirty="0" err="1">
                <a:latin typeface="Consolas" panose="020B0609020204030204" pitchFamily="49" charset="0"/>
                <a:ea typeface="Courier New"/>
                <a:cs typeface="Consolas" panose="020B0609020204030204" pitchFamily="49" charset="0"/>
                <a:sym typeface="Courier New"/>
              </a:rPr>
              <a:t>daenerys</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023641" y="4964886"/>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A04B581-B644-4440-AF1E-484CDF8222C1}"/>
              </a:ext>
            </a:extLst>
          </p:cNvPr>
          <p:cNvPicPr>
            <a:picLocks noChangeAspect="1"/>
          </p:cNvPicPr>
          <p:nvPr/>
        </p:nvPicPr>
        <p:blipFill>
          <a:blip r:embed="rId4"/>
          <a:stretch>
            <a:fillRect/>
          </a:stretch>
        </p:blipFill>
        <p:spPr>
          <a:xfrm>
            <a:off x="6440917" y="4068586"/>
            <a:ext cx="2431130" cy="2154865"/>
          </a:xfrm>
          <a:prstGeom prst="rect">
            <a:avLst/>
          </a:prstGeom>
        </p:spPr>
      </p:pic>
      <p:pic>
        <p:nvPicPr>
          <p:cNvPr id="6" name="Picture 5">
            <a:extLst>
              <a:ext uri="{FF2B5EF4-FFF2-40B4-BE49-F238E27FC236}">
                <a16:creationId xmlns:a16="http://schemas.microsoft.com/office/drawing/2014/main" id="{8BC7C36E-E054-4B7D-95CC-388EF79AC69D}"/>
              </a:ext>
            </a:extLst>
          </p:cNvPr>
          <p:cNvPicPr>
            <a:picLocks noChangeAspect="1"/>
          </p:cNvPicPr>
          <p:nvPr/>
        </p:nvPicPr>
        <p:blipFill>
          <a:blip r:embed="rId5"/>
          <a:stretch>
            <a:fillRect/>
          </a:stretch>
        </p:blipFill>
        <p:spPr>
          <a:xfrm>
            <a:off x="2457749" y="4001176"/>
            <a:ext cx="2409028" cy="2232219"/>
          </a:xfrm>
          <a:prstGeom prst="rect">
            <a:avLst/>
          </a:prstGeom>
        </p:spPr>
      </p:pic>
    </p:spTree>
    <p:extLst>
      <p:ext uri="{BB962C8B-B14F-4D97-AF65-F5344CB8AC3E}">
        <p14:creationId xmlns:p14="http://schemas.microsoft.com/office/powerpoint/2010/main" val="14536452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29"/>
          <p:cNvSpPr/>
          <p:nvPr/>
        </p:nvSpPr>
        <p:spPr>
          <a:xfrm>
            <a:off x="879676" y="2254092"/>
            <a:ext cx="5047965" cy="35515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9" name="Google Shape;269;p29"/>
          <p:cNvSpPr/>
          <p:nvPr/>
        </p:nvSpPr>
        <p:spPr>
          <a:xfrm>
            <a:off x="2545671" y="1974362"/>
            <a:ext cx="3789434" cy="4410644"/>
          </a:xfrm>
          <a:custGeom>
            <a:avLst/>
            <a:gdLst>
              <a:gd name="connsiteX0" fmla="*/ 2256215 w 10447599"/>
              <a:gd name="connsiteY0" fmla="*/ 0 h 3976184"/>
              <a:gd name="connsiteX1" fmla="*/ 0 w 10447599"/>
              <a:gd name="connsiteY1" fmla="*/ 3150 h 3976184"/>
              <a:gd name="connsiteX2" fmla="*/ 7843 w 10447599"/>
              <a:gd name="connsiteY2" fmla="*/ 1342416 h 3976184"/>
              <a:gd name="connsiteX3" fmla="*/ 3453340 w 10447599"/>
              <a:gd name="connsiteY3" fmla="*/ 3976184 h 3976184"/>
              <a:gd name="connsiteX4" fmla="*/ 10447599 w 10447599"/>
              <a:gd name="connsiteY4" fmla="*/ 247667 h 3976184"/>
              <a:gd name="connsiteX5" fmla="*/ 2256215 w 10447599"/>
              <a:gd name="connsiteY5" fmla="*/ 0 h 3976184"/>
              <a:gd name="connsiteX0" fmla="*/ 2256215 w 10447599"/>
              <a:gd name="connsiteY0" fmla="*/ 0 h 3986113"/>
              <a:gd name="connsiteX1" fmla="*/ 0 w 10447599"/>
              <a:gd name="connsiteY1" fmla="*/ 3150 h 3986113"/>
              <a:gd name="connsiteX2" fmla="*/ 7843 w 10447599"/>
              <a:gd name="connsiteY2" fmla="*/ 1342416 h 3986113"/>
              <a:gd name="connsiteX3" fmla="*/ 3563289 w 10447599"/>
              <a:gd name="connsiteY3" fmla="*/ 3986113 h 3986113"/>
              <a:gd name="connsiteX4" fmla="*/ 10447599 w 10447599"/>
              <a:gd name="connsiteY4" fmla="*/ 247667 h 3986113"/>
              <a:gd name="connsiteX5" fmla="*/ 2256215 w 10447599"/>
              <a:gd name="connsiteY5" fmla="*/ 0 h 3986113"/>
              <a:gd name="connsiteX0" fmla="*/ 2256215 w 9641301"/>
              <a:gd name="connsiteY0" fmla="*/ 0 h 3986113"/>
              <a:gd name="connsiteX1" fmla="*/ 0 w 9641301"/>
              <a:gd name="connsiteY1" fmla="*/ 3150 h 3986113"/>
              <a:gd name="connsiteX2" fmla="*/ 7843 w 9641301"/>
              <a:gd name="connsiteY2" fmla="*/ 1342416 h 3986113"/>
              <a:gd name="connsiteX3" fmla="*/ 3563289 w 9641301"/>
              <a:gd name="connsiteY3" fmla="*/ 3986113 h 3986113"/>
              <a:gd name="connsiteX4" fmla="*/ 9641301 w 9641301"/>
              <a:gd name="connsiteY4" fmla="*/ 227810 h 3986113"/>
              <a:gd name="connsiteX5" fmla="*/ 2256215 w 9641301"/>
              <a:gd name="connsiteY5" fmla="*/ 0 h 3986113"/>
              <a:gd name="connsiteX0" fmla="*/ 2282883 w 9667969"/>
              <a:gd name="connsiteY0" fmla="*/ 0 h 3986113"/>
              <a:gd name="connsiteX1" fmla="*/ 26668 w 9667969"/>
              <a:gd name="connsiteY1" fmla="*/ 3150 h 3986113"/>
              <a:gd name="connsiteX2" fmla="*/ 152 w 9667969"/>
              <a:gd name="connsiteY2" fmla="*/ 2993055 h 3986113"/>
              <a:gd name="connsiteX3" fmla="*/ 3589957 w 9667969"/>
              <a:gd name="connsiteY3" fmla="*/ 3986113 h 3986113"/>
              <a:gd name="connsiteX4" fmla="*/ 9667969 w 9667969"/>
              <a:gd name="connsiteY4" fmla="*/ 227810 h 3986113"/>
              <a:gd name="connsiteX5" fmla="*/ 2282883 w 9667969"/>
              <a:gd name="connsiteY5" fmla="*/ 0 h 3986113"/>
              <a:gd name="connsiteX0" fmla="*/ 2282885 w 9667971"/>
              <a:gd name="connsiteY0" fmla="*/ 0 h 5698806"/>
              <a:gd name="connsiteX1" fmla="*/ 26670 w 9667971"/>
              <a:gd name="connsiteY1" fmla="*/ 3150 h 5698806"/>
              <a:gd name="connsiteX2" fmla="*/ 154 w 9667971"/>
              <a:gd name="connsiteY2" fmla="*/ 2993055 h 5698806"/>
              <a:gd name="connsiteX3" fmla="*/ 5720234 w 9667971"/>
              <a:gd name="connsiteY3" fmla="*/ 5698806 h 5698806"/>
              <a:gd name="connsiteX4" fmla="*/ 9667971 w 9667971"/>
              <a:gd name="connsiteY4" fmla="*/ 227810 h 5698806"/>
              <a:gd name="connsiteX5" fmla="*/ 2282885 w 9667971"/>
              <a:gd name="connsiteY5" fmla="*/ 0 h 5698806"/>
              <a:gd name="connsiteX0" fmla="*/ 2282885 w 5720234"/>
              <a:gd name="connsiteY0" fmla="*/ 1497294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82885 w 5720234"/>
              <a:gd name="connsiteY5" fmla="*/ 1497294 h 7196100"/>
              <a:gd name="connsiteX0" fmla="*/ 2214166 w 5720234"/>
              <a:gd name="connsiteY0" fmla="*/ 976039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14166 w 5720234"/>
              <a:gd name="connsiteY5" fmla="*/ 976039 h 7196100"/>
              <a:gd name="connsiteX0" fmla="*/ 2214166 w 5766046"/>
              <a:gd name="connsiteY0" fmla="*/ 976039 h 7208511"/>
              <a:gd name="connsiteX1" fmla="*/ 26670 w 5766046"/>
              <a:gd name="connsiteY1" fmla="*/ 1500444 h 7208511"/>
              <a:gd name="connsiteX2" fmla="*/ 154 w 5766046"/>
              <a:gd name="connsiteY2" fmla="*/ 4490349 h 7208511"/>
              <a:gd name="connsiteX3" fmla="*/ 5766046 w 5766046"/>
              <a:gd name="connsiteY3" fmla="*/ 7208511 h 7208511"/>
              <a:gd name="connsiteX4" fmla="*/ 5693749 w 5766046"/>
              <a:gd name="connsiteY4" fmla="*/ 0 h 7208511"/>
              <a:gd name="connsiteX5" fmla="*/ 2214166 w 5766046"/>
              <a:gd name="connsiteY5" fmla="*/ 976039 h 7208511"/>
              <a:gd name="connsiteX0" fmla="*/ 2214166 w 5695634"/>
              <a:gd name="connsiteY0" fmla="*/ 976039 h 7183689"/>
              <a:gd name="connsiteX1" fmla="*/ 26670 w 5695634"/>
              <a:gd name="connsiteY1" fmla="*/ 1500444 h 7183689"/>
              <a:gd name="connsiteX2" fmla="*/ 154 w 5695634"/>
              <a:gd name="connsiteY2" fmla="*/ 4490349 h 7183689"/>
              <a:gd name="connsiteX3" fmla="*/ 5685874 w 5695634"/>
              <a:gd name="connsiteY3" fmla="*/ 7183689 h 7183689"/>
              <a:gd name="connsiteX4" fmla="*/ 5693749 w 5695634"/>
              <a:gd name="connsiteY4" fmla="*/ 0 h 7183689"/>
              <a:gd name="connsiteX5" fmla="*/ 2214166 w 5695634"/>
              <a:gd name="connsiteY5" fmla="*/ 976039 h 718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5634" h="7183689" extrusionOk="0">
                <a:moveTo>
                  <a:pt x="2214166" y="976039"/>
                </a:moveTo>
                <a:lnTo>
                  <a:pt x="26670" y="1500444"/>
                </a:lnTo>
                <a:cubicBezTo>
                  <a:pt x="29284" y="1946866"/>
                  <a:pt x="-2460" y="4043927"/>
                  <a:pt x="154" y="4490349"/>
                </a:cubicBezTo>
                <a:lnTo>
                  <a:pt x="5685874" y="7183689"/>
                </a:lnTo>
                <a:cubicBezTo>
                  <a:pt x="5677046" y="4784989"/>
                  <a:pt x="5702577" y="2398700"/>
                  <a:pt x="5693749" y="0"/>
                </a:cubicBezTo>
                <a:lnTo>
                  <a:pt x="2214166" y="976039"/>
                </a:lnTo>
                <a:close/>
              </a:path>
            </a:pathLst>
          </a:custGeom>
          <a:solidFill>
            <a:srgbClr val="000000">
              <a:alpha val="38823"/>
            </a:srgbClr>
          </a:solidFill>
          <a:ln>
            <a:noFill/>
          </a:ln>
        </p:spPr>
        <p:txBody>
          <a:bodyPr spcFirstLastPara="1" wrap="square" lIns="0" tIns="0" rIns="0" bIns="0" anchor="t" anchorCtr="0">
            <a:noAutofit/>
          </a:bodyPr>
          <a:lstStyle/>
          <a:p>
            <a:endParaRPr sz="964"/>
          </a:p>
        </p:txBody>
      </p:sp>
      <p:sp>
        <p:nvSpPr>
          <p:cNvPr id="270" name="Google Shape;270;p29"/>
          <p:cNvSpPr/>
          <p:nvPr/>
        </p:nvSpPr>
        <p:spPr>
          <a:xfrm>
            <a:off x="2546430" y="2893671"/>
            <a:ext cx="1557521" cy="1851949"/>
          </a:xfrm>
          <a:custGeom>
            <a:avLst/>
            <a:gdLst/>
            <a:ahLst/>
            <a:cxnLst/>
            <a:rect l="l" t="t" r="r" b="b"/>
            <a:pathLst>
              <a:path w="1908809" h="1214754" extrusionOk="0">
                <a:moveTo>
                  <a:pt x="0" y="0"/>
                </a:moveTo>
                <a:lnTo>
                  <a:pt x="1908437" y="0"/>
                </a:lnTo>
                <a:lnTo>
                  <a:pt x="1908437" y="1214400"/>
                </a:lnTo>
                <a:lnTo>
                  <a:pt x="0" y="1214400"/>
                </a:lnTo>
                <a:lnTo>
                  <a:pt x="0" y="0"/>
                </a:lnTo>
                <a:close/>
              </a:path>
            </a:pathLst>
          </a:custGeom>
          <a:solidFill>
            <a:srgbClr val="53585F">
              <a:alpha val="60392"/>
            </a:srgbClr>
          </a:solidFill>
          <a:ln>
            <a:noFill/>
          </a:ln>
        </p:spPr>
        <p:txBody>
          <a:bodyPr spcFirstLastPara="1" wrap="square" lIns="0" tIns="0" rIns="0" bIns="0" anchor="t" anchorCtr="0">
            <a:noAutofit/>
          </a:bodyPr>
          <a:lstStyle/>
          <a:p>
            <a:endParaRPr sz="964"/>
          </a:p>
        </p:txBody>
      </p:sp>
      <p:sp>
        <p:nvSpPr>
          <p:cNvPr id="271" name="Google Shape;271;p29"/>
          <p:cNvSpPr txBox="1">
            <a:spLocks noGrp="1"/>
          </p:cNvSpPr>
          <p:nvPr>
            <p:ph type="title"/>
          </p:nvPr>
        </p:nvSpPr>
        <p:spPr>
          <a:xfrm>
            <a:off x="4344672" y="995527"/>
            <a:ext cx="3515464" cy="762429"/>
          </a:xfrm>
          <a:prstGeom prst="rect">
            <a:avLst/>
          </a:prstGeom>
          <a:noFill/>
          <a:ln>
            <a:noFill/>
          </a:ln>
        </p:spPr>
        <p:txBody>
          <a:bodyPr spcFirstLastPara="1" wrap="square" lIns="0" tIns="8839" rIns="0" bIns="0" anchor="t" anchorCtr="0">
            <a:noAutofit/>
          </a:bodyPr>
          <a:lstStyle/>
          <a:p>
            <a:pPr marL="6803"/>
            <a:r>
              <a:rPr lang="en-US" sz="4312" dirty="0">
                <a:solidFill>
                  <a:srgbClr val="000000"/>
                </a:solidFill>
              </a:rPr>
              <a:t>filter() variants</a:t>
            </a:r>
            <a:endParaRPr sz="4312" dirty="0"/>
          </a:p>
        </p:txBody>
      </p:sp>
      <p:sp>
        <p:nvSpPr>
          <p:cNvPr id="9" name="Google Shape;46;p7"/>
          <p:cNvSpPr>
            <a:spLocks noChangeAspect="1"/>
          </p:cNvSpPr>
          <p:nvPr/>
        </p:nvSpPr>
        <p:spPr>
          <a:xfrm>
            <a:off x="11112819" y="5835130"/>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5"/>
          <a:stretch>
            <a:fillRect/>
          </a:stretch>
        </p:blipFill>
        <p:spPr>
          <a:xfrm>
            <a:off x="6323946" y="1974613"/>
            <a:ext cx="3757314" cy="44180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82332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a New Column</a:t>
            </a:r>
          </a:p>
        </p:txBody>
      </p:sp>
    </p:spTree>
    <p:extLst>
      <p:ext uri="{BB962C8B-B14F-4D97-AF65-F5344CB8AC3E}">
        <p14:creationId xmlns:p14="http://schemas.microsoft.com/office/powerpoint/2010/main" val="3110333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44012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Goals</a:t>
            </a:r>
          </a:p>
          <a:p>
            <a:pPr marL="514350" indent="-514350">
              <a:buAutoNum type="arabicPeriod"/>
            </a:pPr>
            <a:r>
              <a:rPr lang="en-US" sz="2400" dirty="0"/>
              <a:t>Learn how to use dplyr to transform data frames</a:t>
            </a:r>
          </a:p>
          <a:p>
            <a:pPr marL="514350" indent="-514350">
              <a:buAutoNum type="arabicPeriod"/>
            </a:pPr>
            <a:r>
              <a:rPr lang="en-US" sz="2400" dirty="0"/>
              <a:t>Appreciate the role of piping in facilitating data transformation</a:t>
            </a:r>
          </a:p>
          <a:p>
            <a:pPr marL="514350" indent="-514350">
              <a:buAutoNum type="arabicPeriod"/>
            </a:pPr>
            <a:endParaRPr lang="en-US" sz="2400" dirty="0"/>
          </a:p>
          <a:p>
            <a:r>
              <a:rPr lang="en-US" sz="3200" dirty="0"/>
              <a:t>Objectives</a:t>
            </a:r>
          </a:p>
          <a:p>
            <a:pPr marL="514350" indent="-514350">
              <a:buAutoNum type="arabicPeriod"/>
            </a:pPr>
            <a:r>
              <a:rPr lang="en-US" sz="2400" dirty="0"/>
              <a:t>List the major forms of data transformation implemented in dplyr</a:t>
            </a:r>
          </a:p>
          <a:p>
            <a:pPr marL="514350" indent="-514350">
              <a:buAutoNum type="arabicPeriod"/>
            </a:pPr>
            <a:r>
              <a:rPr lang="en-US" sz="2400" dirty="0"/>
              <a:t>Extract columns meeting inclusion criteria from a data frame</a:t>
            </a:r>
          </a:p>
          <a:p>
            <a:pPr marL="514350" indent="-514350">
              <a:buAutoNum type="arabicPeriod"/>
            </a:pPr>
            <a:r>
              <a:rPr lang="en-US" sz="2400" dirty="0"/>
              <a:t>Create new calculated columns not found in the original data frame</a:t>
            </a:r>
          </a:p>
          <a:p>
            <a:pPr marL="514350" indent="-514350">
              <a:buFont typeface="Arial"/>
              <a:buAutoNum type="arabicPeriod"/>
            </a:pPr>
            <a:r>
              <a:rPr lang="en-US" sz="2400" dirty="0"/>
              <a:t>Use the pipe operator to pass the output of one function as an input to the next function</a:t>
            </a:r>
          </a:p>
          <a:p>
            <a:pPr marL="514350" indent="-514350">
              <a:buAutoNum type="arabicPeriod"/>
            </a:pPr>
            <a:endParaRPr lang="en-US" sz="2400" dirty="0"/>
          </a:p>
        </p:txBody>
      </p:sp>
    </p:spTree>
    <p:extLst>
      <p:ext uri="{BB962C8B-B14F-4D97-AF65-F5344CB8AC3E}">
        <p14:creationId xmlns:p14="http://schemas.microsoft.com/office/powerpoint/2010/main" val="31836935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5545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1760075" y="2313797"/>
            <a:ext cx="8424455"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34143" y="4048898"/>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populate columns</a:t>
            </a:r>
            <a:endParaRPr sz="2800" dirty="0">
              <a:latin typeface="Trebuchet MS"/>
              <a:ea typeface="Trebuchet MS"/>
              <a:cs typeface="Trebuchet MS"/>
              <a:sym typeface="Trebuchet MS"/>
            </a:endParaRPr>
          </a:p>
        </p:txBody>
      </p:sp>
      <p:sp>
        <p:nvSpPr>
          <p:cNvPr id="23" name="Google Shape;173;p20"/>
          <p:cNvSpPr txBox="1"/>
          <p:nvPr/>
        </p:nvSpPr>
        <p:spPr>
          <a:xfrm>
            <a:off x="5340820"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equals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74104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12200" y="2255454"/>
            <a:ext cx="11169106"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712200" y="2313797"/>
            <a:ext cx="11587960"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4044776373"/>
              </p:ext>
            </p:extLst>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2038045568"/>
              </p:ext>
            </p:extLst>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endParaRPr lang="en-US"/>
          </a:p>
        </p:txBody>
      </p:sp>
      <p:sp>
        <p:nvSpPr>
          <p:cNvPr id="11" name="Text Placeholder 10"/>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4236720" y="614555"/>
            <a:ext cx="3992879"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rPr>
              <a:t>Your Turn 3</a:t>
            </a:r>
          </a:p>
        </p:txBody>
      </p:sp>
      <p:sp>
        <p:nvSpPr>
          <p:cNvPr id="9" name="Google Shape;351;p37"/>
          <p:cNvSpPr txBox="1"/>
          <p:nvPr/>
        </p:nvSpPr>
        <p:spPr>
          <a:xfrm>
            <a:off x="502920" y="1890818"/>
            <a:ext cx="11488710" cy="2250258"/>
          </a:xfrm>
          <a:prstGeom prst="rect">
            <a:avLst/>
          </a:prstGeom>
          <a:noFill/>
          <a:ln>
            <a:noFill/>
          </a:ln>
        </p:spPr>
        <p:txBody>
          <a:bodyPr spcFirstLastPara="1" wrap="square" lIns="0" tIns="6804" rIns="0" bIns="0" anchor="t" anchorCtr="0">
            <a:noAutofit/>
          </a:bodyPr>
          <a:lstStyle/>
          <a:p>
            <a:pPr marL="6803" marR="2721">
              <a:spcAft>
                <a:spcPts val="600"/>
              </a:spcAft>
            </a:pPr>
            <a:r>
              <a:rPr lang="en-US" sz="4000" dirty="0">
                <a:solidFill>
                  <a:srgbClr val="005493"/>
                </a:solidFill>
                <a:latin typeface="Calibri" panose="020F0502020204030204" pitchFamily="34" charset="0"/>
                <a:ea typeface="Calibri"/>
                <a:cs typeface="Consolas" panose="020B0609020204030204" pitchFamily="49" charset="0"/>
                <a:sym typeface="Calibri"/>
              </a:rPr>
              <a:t>Create a new column using the mutate() function that contains the total TAT  (sum of </a:t>
            </a:r>
            <a:r>
              <a:rPr lang="en-US" sz="4000" b="1" dirty="0" err="1">
                <a:solidFill>
                  <a:srgbClr val="005493"/>
                </a:solidFill>
                <a:latin typeface="Consolas" panose="020B0609020204030204" pitchFamily="49" charset="0"/>
                <a:ea typeface="Calibri"/>
                <a:cs typeface="Consolas" panose="020B0609020204030204" pitchFamily="49" charset="0"/>
                <a:sym typeface="Calibri"/>
              </a:rPr>
              <a:t>col_rec_tat</a:t>
            </a:r>
            <a:r>
              <a:rPr lang="en-US" sz="4000" b="1" dirty="0">
                <a:solidFill>
                  <a:srgbClr val="005493"/>
                </a:solidFill>
                <a:latin typeface="Calibri" panose="020F0502020204030204" pitchFamily="34" charset="0"/>
                <a:ea typeface="Calibri"/>
                <a:cs typeface="Consolas" panose="020B0609020204030204" pitchFamily="49" charset="0"/>
                <a:sym typeface="Calibri"/>
              </a:rPr>
              <a:t> </a:t>
            </a:r>
            <a:r>
              <a:rPr lang="en-US" sz="4000" dirty="0">
                <a:solidFill>
                  <a:srgbClr val="005493"/>
                </a:solidFill>
                <a:latin typeface="Calibri" panose="020F0502020204030204" pitchFamily="34" charset="0"/>
                <a:ea typeface="Calibri"/>
                <a:cs typeface="Consolas" panose="020B0609020204030204" pitchFamily="49" charset="0"/>
                <a:sym typeface="Calibri"/>
              </a:rPr>
              <a:t>and </a:t>
            </a:r>
            <a:r>
              <a:rPr lang="en-US" sz="4000" b="1" dirty="0" err="1">
                <a:solidFill>
                  <a:srgbClr val="005493"/>
                </a:solidFill>
                <a:latin typeface="Consolas" panose="020B0609020204030204" pitchFamily="49" charset="0"/>
                <a:ea typeface="Calibri"/>
                <a:cs typeface="Consolas" panose="020B0609020204030204" pitchFamily="49" charset="0"/>
                <a:sym typeface="Calibri"/>
              </a:rPr>
              <a:t>rec_ver_tat</a:t>
            </a:r>
            <a:r>
              <a:rPr lang="en-US" sz="4000" dirty="0">
                <a:solidFill>
                  <a:srgbClr val="005493"/>
                </a:solidFill>
                <a:latin typeface="Calibri" panose="020F0502020204030204" pitchFamily="34" charset="0"/>
                <a:ea typeface="Calibri"/>
                <a:cs typeface="Consolas" panose="020B0609020204030204" pitchFamily="49" charset="0"/>
                <a:sym typeface="Calibri"/>
              </a:rPr>
              <a:t>)</a:t>
            </a:r>
          </a:p>
        </p:txBody>
      </p:sp>
    </p:spTree>
    <p:extLst>
      <p:ext uri="{BB962C8B-B14F-4D97-AF65-F5344CB8AC3E}">
        <p14:creationId xmlns:p14="http://schemas.microsoft.com/office/powerpoint/2010/main" val="748990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Tree>
    <p:extLst>
      <p:ext uri="{BB962C8B-B14F-4D97-AF65-F5344CB8AC3E}">
        <p14:creationId xmlns:p14="http://schemas.microsoft.com/office/powerpoint/2010/main" val="44326572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01042" y="4144282"/>
            <a:ext cx="4773976" cy="1909590"/>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386839" y="4117940"/>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pic>
        <p:nvPicPr>
          <p:cNvPr id="5" name="Picture 4"/>
          <p:cNvPicPr>
            <a:picLocks noChangeAspect="1"/>
          </p:cNvPicPr>
          <p:nvPr/>
        </p:nvPicPr>
        <p:blipFill>
          <a:blip r:embed="rId5"/>
          <a:stretch>
            <a:fillRect/>
          </a:stretch>
        </p:blipFill>
        <p:spPr>
          <a:xfrm>
            <a:off x="6278879" y="4013859"/>
            <a:ext cx="4655264" cy="2040014"/>
          </a:xfrm>
          <a:prstGeom prst="rect">
            <a:avLst/>
          </a:prstGeom>
        </p:spPr>
      </p:pic>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294953" y="4144282"/>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err="1">
                <a:latin typeface="Consolas" panose="020B0609020204030204" pitchFamily="49" charset="0"/>
                <a:ea typeface="Courier New"/>
                <a:cs typeface="Consolas" panose="020B0609020204030204" pitchFamily="49" charset="0"/>
                <a:sym typeface="Courier New"/>
              </a:rPr>
              <a:t>covid_testing</a:t>
            </a:r>
            <a:r>
              <a:rPr lang="en-US" sz="2800" dirty="0">
                <a:latin typeface="Consolas" panose="020B0609020204030204" pitchFamily="49" charset="0"/>
                <a:ea typeface="Courier New"/>
                <a:cs typeface="Consolas" panose="020B0609020204030204" pitchFamily="49" charset="0"/>
                <a:sym typeface="Courier New"/>
              </a:rPr>
              <a:t> %&gt;%</a:t>
            </a:r>
          </a:p>
          <a:p>
            <a:r>
              <a:rPr lang="en-US" sz="2800" dirty="0">
                <a:latin typeface="Consolas" panose="020B0609020204030204" pitchFamily="49" charset="0"/>
                <a:ea typeface="Courier New"/>
                <a:cs typeface="Consolas" panose="020B0609020204030204" pitchFamily="49" charset="0"/>
                <a:sym typeface="Courier New"/>
              </a:rPr>
              <a:t>	mutate(</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targaryen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"TARGARYEN",</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906B0FF-C41D-48A1-B10D-0358DF7DA593}"/>
              </a:ext>
            </a:extLst>
          </p:cNvPr>
          <p:cNvPicPr>
            <a:picLocks noChangeAspect="1"/>
          </p:cNvPicPr>
          <p:nvPr/>
        </p:nvPicPr>
        <p:blipFill rotWithShape="1">
          <a:blip r:embed="rId4"/>
          <a:srcRect b="13878"/>
          <a:stretch/>
        </p:blipFill>
        <p:spPr>
          <a:xfrm>
            <a:off x="6342117" y="4217396"/>
            <a:ext cx="5006390" cy="1919623"/>
          </a:xfrm>
          <a:prstGeom prst="rect">
            <a:avLst/>
          </a:prstGeom>
        </p:spPr>
      </p:pic>
      <p:pic>
        <p:nvPicPr>
          <p:cNvPr id="18" name="Picture 17">
            <a:extLst>
              <a:ext uri="{FF2B5EF4-FFF2-40B4-BE49-F238E27FC236}">
                <a16:creationId xmlns:a16="http://schemas.microsoft.com/office/drawing/2014/main" id="{62D640C7-1910-472E-8B00-534D655149D2}"/>
              </a:ext>
            </a:extLst>
          </p:cNvPr>
          <p:cNvPicPr>
            <a:picLocks noChangeAspect="1"/>
          </p:cNvPicPr>
          <p:nvPr/>
        </p:nvPicPr>
        <p:blipFill>
          <a:blip r:embed="rId5"/>
          <a:stretch>
            <a:fillRect/>
          </a:stretch>
        </p:blipFill>
        <p:spPr>
          <a:xfrm>
            <a:off x="654372" y="4096317"/>
            <a:ext cx="4695936" cy="2040703"/>
          </a:xfrm>
          <a:prstGeom prst="rect">
            <a:avLst/>
          </a:prstGeom>
        </p:spPr>
      </p:pic>
    </p:spTree>
    <p:extLst>
      <p:ext uri="{BB962C8B-B14F-4D97-AF65-F5344CB8AC3E}">
        <p14:creationId xmlns:p14="http://schemas.microsoft.com/office/powerpoint/2010/main" val="9408753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Piping Data from One Row to the Next</a:t>
            </a:r>
          </a:p>
        </p:txBody>
      </p:sp>
    </p:spTree>
    <p:extLst>
      <p:ext uri="{BB962C8B-B14F-4D97-AF65-F5344CB8AC3E}">
        <p14:creationId xmlns:p14="http://schemas.microsoft.com/office/powerpoint/2010/main" val="25818292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AAFD-A0F8-FE49-8BE2-892243472688}"/>
              </a:ext>
            </a:extLst>
          </p:cNvPr>
          <p:cNvSpPr>
            <a:spLocks noGrp="1"/>
          </p:cNvSpPr>
          <p:nvPr>
            <p:ph type="title"/>
          </p:nvPr>
        </p:nvSpPr>
        <p:spPr/>
        <p:txBody>
          <a:bodyPr/>
          <a:lstStyle/>
          <a:p>
            <a:r>
              <a:rPr lang="en-US" dirty="0"/>
              <a:t>Answering the age old lab question</a:t>
            </a:r>
          </a:p>
        </p:txBody>
      </p:sp>
      <p:sp>
        <p:nvSpPr>
          <p:cNvPr id="3" name="Content Placeholder 2">
            <a:extLst>
              <a:ext uri="{FF2B5EF4-FFF2-40B4-BE49-F238E27FC236}">
                <a16:creationId xmlns:a16="http://schemas.microsoft.com/office/drawing/2014/main" id="{66F5E44A-F10F-6648-8613-2432C1A64DD8}"/>
              </a:ext>
            </a:extLst>
          </p:cNvPr>
          <p:cNvSpPr>
            <a:spLocks noGrp="1"/>
          </p:cNvSpPr>
          <p:nvPr>
            <p:ph idx="1"/>
          </p:nvPr>
        </p:nvSpPr>
        <p:spPr/>
        <p:txBody>
          <a:bodyPr>
            <a:normAutofit/>
          </a:bodyPr>
          <a:lstStyle/>
          <a:p>
            <a:r>
              <a:rPr lang="en-US" sz="3200" dirty="0"/>
              <a:t>There have been some complaints from a few inpatient units that turnaround times are longer than expected. You would like to a take a closer look at the tests that took longer than expected. For these inpatient samples turnaround times should rarely be longer than 18 hours, so you would specifically like to filter rows that are from inpatients and have a total turnaround time (collect to verify) of more than 18 hours.</a:t>
            </a:r>
          </a:p>
        </p:txBody>
      </p:sp>
    </p:spTree>
    <p:extLst>
      <p:ext uri="{BB962C8B-B14F-4D97-AF65-F5344CB8AC3E}">
        <p14:creationId xmlns:p14="http://schemas.microsoft.com/office/powerpoint/2010/main" val="2640509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008414" y="2004027"/>
            <a:ext cx="7592786" cy="1569660"/>
          </a:xfrm>
          <a:prstGeom prst="rect">
            <a:avLst/>
          </a:prstGeom>
          <a:noFill/>
        </p:spPr>
        <p:txBody>
          <a:bodyPr wrap="square" rtlCol="0">
            <a:spAutoFit/>
          </a:bodyPr>
          <a:lstStyle/>
          <a:p>
            <a:r>
              <a:rPr lang="en-US" sz="3200" dirty="0"/>
              <a:t>Which patient locations sent COVID testing in the first 10 days of the pandemic?</a:t>
            </a:r>
          </a:p>
        </p:txBody>
      </p:sp>
      <p:sp>
        <p:nvSpPr>
          <p:cNvPr id="2" name="Title 1"/>
          <p:cNvSpPr>
            <a:spLocks noGrp="1"/>
          </p:cNvSpPr>
          <p:nvPr>
            <p:ph type="title"/>
          </p:nvPr>
        </p:nvSpPr>
        <p:spPr>
          <a:xfrm>
            <a:off x="3629290" y="507875"/>
            <a:ext cx="5800460" cy="777536"/>
          </a:xfrm>
        </p:spPr>
        <p:txBody>
          <a:bodyPr/>
          <a:lstStyle/>
          <a:p>
            <a:r>
              <a:rPr lang="en-US" sz="4800" dirty="0">
                <a:solidFill>
                  <a:srgbClr val="000000"/>
                </a:solidFill>
              </a:rPr>
              <a:t>Data Analysis Steps</a:t>
            </a:r>
          </a:p>
        </p:txBody>
      </p:sp>
      <p:sp>
        <p:nvSpPr>
          <p:cNvPr id="3" name="Rectangle 2"/>
          <p:cNvSpPr/>
          <p:nvPr/>
        </p:nvSpPr>
        <p:spPr>
          <a:xfrm>
            <a:off x="549019" y="1672405"/>
            <a:ext cx="11018141" cy="221978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23610" y="2388315"/>
            <a:ext cx="11675070" cy="1015663"/>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mutate(</a:t>
            </a:r>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a:t>
            </a:r>
          </a:p>
          <a:p>
            <a:r>
              <a:rPr lang="en-US" sz="2000" dirty="0">
                <a:solidFill>
                  <a:srgbClr val="164F86"/>
                </a:solidFill>
                <a:latin typeface="Monaco" pitchFamily="2" charset="77"/>
                <a:ea typeface="Courier New"/>
                <a:cs typeface="Consolas" panose="020B0609020204030204" pitchFamily="49" charset="0"/>
                <a:sym typeface="Courier New"/>
              </a:rPr>
              <a:t>			     </a:t>
            </a:r>
            <a:r>
              <a:rPr lang="fr-FR" sz="2000" dirty="0" err="1">
                <a:solidFill>
                  <a:srgbClr val="164F86"/>
                </a:solidFill>
                <a:latin typeface="Monaco" pitchFamily="2" charset="77"/>
                <a:ea typeface="Courier New"/>
                <a:cs typeface="Consolas" panose="020B0609020204030204" pitchFamily="49" charset="0"/>
                <a:sym typeface="Courier New"/>
              </a:rPr>
              <a:t>total_tat</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col_rec_tat</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rec_ver_tat</a:t>
            </a:r>
            <a:r>
              <a:rPr lang="fr-FR" sz="2000" dirty="0">
                <a:solidFill>
                  <a:srgbClr val="164F86"/>
                </a:solidFill>
                <a:latin typeface="Monaco" pitchFamily="2" charset="77"/>
                <a:ea typeface="Courier New"/>
                <a:cs typeface="Consolas" panose="020B0609020204030204" pitchFamily="49" charset="0"/>
                <a:sym typeface="Courier New"/>
              </a:rPr>
              <a:t>)</a:t>
            </a:r>
          </a:p>
          <a:p>
            <a:endParaRPr lang="en-US" sz="2000" dirty="0">
              <a:solidFill>
                <a:srgbClr val="164F86"/>
              </a:solidFill>
              <a:latin typeface="Monaco" pitchFamily="2" charset="77"/>
              <a:ea typeface="Courier New"/>
              <a:cs typeface="Consolas" panose="020B0609020204030204" pitchFamily="49" charset="0"/>
              <a:sym typeface="Courier New"/>
            </a:endParaRPr>
          </a:p>
        </p:txBody>
      </p:sp>
      <p:sp>
        <p:nvSpPr>
          <p:cNvPr id="5" name="TextBox 4"/>
          <p:cNvSpPr txBox="1"/>
          <p:nvPr/>
        </p:nvSpPr>
        <p:spPr>
          <a:xfrm>
            <a:off x="623610" y="1786912"/>
            <a:ext cx="12376110" cy="400110"/>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a:t>
            </a:r>
            <a:r>
              <a:rPr lang="fr-FR" sz="2000" dirty="0" err="1">
                <a:solidFill>
                  <a:srgbClr val="164F86"/>
                </a:solidFill>
                <a:latin typeface="Monaco" pitchFamily="2" charset="77"/>
                <a:ea typeface="Courier New"/>
                <a:cs typeface="Consolas" panose="020B0609020204030204" pitchFamily="49" charset="0"/>
                <a:sym typeface="Courier New"/>
              </a:rPr>
              <a:t>filter</a:t>
            </a:r>
            <a:r>
              <a:rPr lang="fr-FR" sz="2000" dirty="0">
                <a:solidFill>
                  <a:srgbClr val="164F86"/>
                </a:solidFill>
                <a:latin typeface="Monaco" pitchFamily="2" charset="77"/>
                <a:ea typeface="Courier New"/>
                <a:cs typeface="Consolas" panose="020B0609020204030204" pitchFamily="49" charset="0"/>
                <a:sym typeface="Courier New"/>
              </a:rPr>
              <a:t>(</a:t>
            </a:r>
            <a:r>
              <a:rPr lang="en-US" sz="2000" dirty="0" err="1">
                <a:solidFill>
                  <a:srgbClr val="164F86"/>
                </a:solidFill>
                <a:latin typeface="Monaco" pitchFamily="2" charset="77"/>
                <a:ea typeface="Courier New"/>
                <a:cs typeface="Consolas" panose="020B0609020204030204" pitchFamily="49" charset="0"/>
                <a:sym typeface="Courier New"/>
              </a:rPr>
              <a:t>covid_testing</a:t>
            </a:r>
            <a:r>
              <a:rPr lang="en-US" sz="2000" dirty="0">
                <a:solidFill>
                  <a:srgbClr val="164F86"/>
                </a:solidFill>
                <a:latin typeface="Monaco" pitchFamily="2" charset="77"/>
                <a:ea typeface="Courier New"/>
                <a:cs typeface="Consolas" panose="020B0609020204030204" pitchFamily="49" charset="0"/>
                <a:sym typeface="Courier New"/>
              </a:rPr>
              <a:t>, </a:t>
            </a:r>
            <a:r>
              <a:rPr lang="fr-FR" sz="2000" dirty="0" err="1">
                <a:solidFill>
                  <a:srgbClr val="164F86"/>
                </a:solidFill>
                <a:latin typeface="Monaco" pitchFamily="2" charset="77"/>
                <a:ea typeface="Courier New"/>
                <a:cs typeface="Consolas" panose="020B0609020204030204" pitchFamily="49" charset="0"/>
                <a:sym typeface="Courier New"/>
              </a:rPr>
              <a:t>patient_class</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inpatient</a:t>
            </a:r>
            <a:r>
              <a:rPr lang="fr-FR" sz="2000" dirty="0">
                <a:solidFill>
                  <a:srgbClr val="164F86"/>
                </a:solidFill>
                <a:latin typeface="Monaco" pitchFamily="2" charset="77"/>
                <a:ea typeface="Courier New"/>
                <a:cs typeface="Consolas" panose="020B0609020204030204" pitchFamily="49" charset="0"/>
                <a:sym typeface="Courier New"/>
              </a:rPr>
              <a:t>’)</a:t>
            </a:r>
            <a:endParaRPr lang="en-US" sz="2000" dirty="0">
              <a:solidFill>
                <a:srgbClr val="164F86"/>
              </a:solidFill>
              <a:latin typeface="Monaco" pitchFamily="2" charset="77"/>
              <a:ea typeface="Courier New"/>
              <a:cs typeface="Consolas" panose="020B0609020204030204" pitchFamily="49" charset="0"/>
              <a:sym typeface="Courier New"/>
            </a:endParaRPr>
          </a:p>
        </p:txBody>
      </p:sp>
      <p:sp>
        <p:nvSpPr>
          <p:cNvPr id="6" name="TextBox 5"/>
          <p:cNvSpPr txBox="1"/>
          <p:nvPr/>
        </p:nvSpPr>
        <p:spPr>
          <a:xfrm>
            <a:off x="623610" y="3282396"/>
            <a:ext cx="12376110" cy="400110"/>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filter(</a:t>
            </a:r>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a:t>
            </a:r>
            <a:r>
              <a:rPr lang="en-US" sz="2000" dirty="0" err="1">
                <a:solidFill>
                  <a:srgbClr val="164F86"/>
                </a:solidFill>
                <a:latin typeface="Monaco" pitchFamily="2" charset="77"/>
                <a:ea typeface="Courier New"/>
                <a:cs typeface="Consolas" panose="020B0609020204030204" pitchFamily="49" charset="0"/>
                <a:sym typeface="Courier New"/>
              </a:rPr>
              <a:t>total_tat</a:t>
            </a:r>
            <a:r>
              <a:rPr lang="en-US" sz="2000" dirty="0">
                <a:solidFill>
                  <a:srgbClr val="164F86"/>
                </a:solidFill>
                <a:latin typeface="Monaco" pitchFamily="2" charset="77"/>
                <a:ea typeface="Courier New"/>
                <a:cs typeface="Consolas" panose="020B0609020204030204" pitchFamily="49" charset="0"/>
                <a:sym typeface="Courier New"/>
              </a:rPr>
              <a:t> &gt; 18)</a:t>
            </a:r>
          </a:p>
        </p:txBody>
      </p:sp>
      <p:sp>
        <p:nvSpPr>
          <p:cNvPr id="7" name="Rectangle 6"/>
          <p:cNvSpPr/>
          <p:nvPr/>
        </p:nvSpPr>
        <p:spPr>
          <a:xfrm>
            <a:off x="549019" y="4127117"/>
            <a:ext cx="11018141" cy="2062103"/>
          </a:xfrm>
          <a:prstGeom prst="rect">
            <a:avLst/>
          </a:prstGeom>
        </p:spPr>
        <p:txBody>
          <a:bodyPr wrap="square">
            <a:spAutoFit/>
          </a:bodyPr>
          <a:lstStyle/>
          <a:p>
            <a:r>
              <a:rPr lang="en-US" sz="3200" dirty="0">
                <a:latin typeface="Calibri" panose="020F0502020204030204" pitchFamily="34" charset="0"/>
              </a:rPr>
              <a:t>1. Filter to extract a subset of inpatient results</a:t>
            </a:r>
          </a:p>
          <a:p>
            <a:r>
              <a:rPr lang="en-US" sz="3200" dirty="0">
                <a:latin typeface="Calibri" panose="020F0502020204030204" pitchFamily="34" charset="0"/>
              </a:rPr>
              <a:t>2. Mutate to add a column for total turnaround time</a:t>
            </a:r>
          </a:p>
          <a:p>
            <a:r>
              <a:rPr lang="en-US" sz="3200" dirty="0">
                <a:latin typeface="Calibri" panose="020F0502020204030204" pitchFamily="34" charset="0"/>
              </a:rPr>
              <a:t>3. Filter to select only the results with a total turnaround time greater than 18 hours</a:t>
            </a:r>
            <a:endParaRPr lang="en-US" sz="2800" dirty="0">
              <a:latin typeface="Calibri" panose="020F0502020204030204" pitchFamily="34" charset="0"/>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22076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4952" y="2776989"/>
            <a:ext cx="10490522" cy="3862150"/>
          </a:xfrm>
          <a:prstGeom prst="rect">
            <a:avLst/>
          </a:prstGeom>
        </p:spPr>
      </p:pic>
      <p:sp>
        <p:nvSpPr>
          <p:cNvPr id="2" name="Title 1">
            <a:extLst>
              <a:ext uri="{FF2B5EF4-FFF2-40B4-BE49-F238E27FC236}">
                <a16:creationId xmlns:a16="http://schemas.microsoft.com/office/drawing/2014/main" id="{7A53BE99-EC91-DF4E-BDF9-03EDD3ECAC36}"/>
              </a:ext>
            </a:extLst>
          </p:cNvPr>
          <p:cNvSpPr>
            <a:spLocks noGrp="1"/>
          </p:cNvSpPr>
          <p:nvPr>
            <p:ph type="title"/>
          </p:nvPr>
        </p:nvSpPr>
        <p:spPr>
          <a:xfrm>
            <a:off x="1665962" y="614555"/>
            <a:ext cx="6256750" cy="777536"/>
          </a:xfrm>
        </p:spPr>
        <p:txBody>
          <a:bodyPr/>
          <a:lstStyle/>
          <a:p>
            <a:r>
              <a:rPr lang="en-US" dirty="0"/>
              <a:t>Typical Data Science Pipeline</a:t>
            </a:r>
          </a:p>
        </p:txBody>
      </p:sp>
      <p:pic>
        <p:nvPicPr>
          <p:cNvPr id="6" name="Picture 5">
            <a:extLst>
              <a:ext uri="{FF2B5EF4-FFF2-40B4-BE49-F238E27FC236}">
                <a16:creationId xmlns:a16="http://schemas.microsoft.com/office/drawing/2014/main" id="{1FFFBDD7-0E36-2C4E-B3F6-F30F8519AB77}"/>
              </a:ext>
            </a:extLst>
          </p:cNvPr>
          <p:cNvPicPr>
            <a:picLocks noChangeAspect="1"/>
          </p:cNvPicPr>
          <p:nvPr/>
        </p:nvPicPr>
        <p:blipFill>
          <a:blip r:embed="rId4"/>
          <a:stretch>
            <a:fillRect/>
          </a:stretch>
        </p:blipFill>
        <p:spPr>
          <a:xfrm>
            <a:off x="9572341" y="188765"/>
            <a:ext cx="2406651" cy="2406651"/>
          </a:xfrm>
          <a:prstGeom prst="rect">
            <a:avLst/>
          </a:prstGeom>
        </p:spPr>
      </p:pic>
      <p:sp>
        <p:nvSpPr>
          <p:cNvPr id="4" name="Rounded Rectangle 3"/>
          <p:cNvSpPr/>
          <p:nvPr/>
        </p:nvSpPr>
        <p:spPr>
          <a:xfrm>
            <a:off x="3040503" y="4341917"/>
            <a:ext cx="884225" cy="574268"/>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Tidy</a:t>
            </a:r>
          </a:p>
        </p:txBody>
      </p:sp>
      <p:sp>
        <p:nvSpPr>
          <p:cNvPr id="9" name="Rounded Rectangle 8"/>
          <p:cNvSpPr/>
          <p:nvPr/>
        </p:nvSpPr>
        <p:spPr>
          <a:xfrm>
            <a:off x="4420665" y="5043984"/>
            <a:ext cx="1918490" cy="452690"/>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Transform</a:t>
            </a:r>
          </a:p>
        </p:txBody>
      </p:sp>
    </p:spTree>
    <p:extLst>
      <p:ext uri="{BB962C8B-B14F-4D97-AF65-F5344CB8AC3E}">
        <p14:creationId xmlns:p14="http://schemas.microsoft.com/office/powerpoint/2010/main" val="2404287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b="1" dirty="0">
                <a:solidFill>
                  <a:srgbClr val="000000"/>
                </a:solidFill>
              </a:rPr>
              <a:t>%&gt;%</a:t>
            </a:r>
          </a:p>
        </p:txBody>
      </p:sp>
      <p:sp>
        <p:nvSpPr>
          <p:cNvPr id="3" name="U-Turn Arrow 2"/>
          <p:cNvSpPr/>
          <p:nvPr/>
        </p:nvSpPr>
        <p:spPr>
          <a:xfrm>
            <a:off x="1408008" y="1905036"/>
            <a:ext cx="4729745"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3935746" y="3166276"/>
            <a:ext cx="8465779" cy="523220"/>
          </a:xfrm>
          <a:prstGeom prst="rect">
            <a:avLst/>
          </a:prstGeom>
        </p:spPr>
        <p:txBody>
          <a:bodyPr wrap="none">
            <a:spAutoFit/>
          </a:bodyPr>
          <a:lstStyle/>
          <a:p>
            <a:r>
              <a:rPr lang="en-US" sz="2800" dirty="0">
                <a:latin typeface="Consolas" panose="020B0609020204030204" pitchFamily="49" charset="0"/>
                <a:ea typeface="Courier New"/>
                <a:cs typeface="Courier New"/>
                <a:sym typeface="Courier New"/>
              </a:rPr>
              <a:t>filter(</a:t>
            </a:r>
            <a:r>
              <a:rPr lang="en-US" sz="2800" dirty="0">
                <a:solidFill>
                  <a:srgbClr val="0365C0"/>
                </a:solidFill>
                <a:latin typeface="Consolas" panose="020B0609020204030204" pitchFamily="49" charset="0"/>
                <a:ea typeface="Courier New"/>
                <a:cs typeface="Courier New"/>
                <a:sym typeface="Courier New"/>
              </a:rPr>
              <a:t>____</a:t>
            </a:r>
            <a:r>
              <a:rPr lang="en-US" sz="2800" dirty="0">
                <a:latin typeface="Consolas" panose="020B0609020204030204" pitchFamily="49" charset="0"/>
                <a:ea typeface="Courier New"/>
                <a:cs typeface="Courier New"/>
                <a:sym typeface="Courier New"/>
              </a:rPr>
              <a:t>, </a:t>
            </a:r>
            <a:r>
              <a:rPr lang="en-US" sz="2800" dirty="0" err="1">
                <a:solidFill>
                  <a:schemeClr val="accent3">
                    <a:lumMod val="75000"/>
                  </a:schemeClr>
                </a:solidFill>
                <a:latin typeface="Consolas" panose="020B0609020204030204" pitchFamily="49" charset="0"/>
                <a:ea typeface="Courier New"/>
                <a:cs typeface="Courier New"/>
                <a:sym typeface="Courier New"/>
              </a:rPr>
              <a:t>patient_class</a:t>
            </a:r>
            <a:r>
              <a:rPr lang="en-US" sz="2800" dirty="0">
                <a:solidFill>
                  <a:schemeClr val="accent3">
                    <a:lumMod val="75000"/>
                  </a:schemeClr>
                </a:solidFill>
                <a:latin typeface="Consolas" panose="020B0609020204030204" pitchFamily="49" charset="0"/>
                <a:ea typeface="Courier New"/>
                <a:cs typeface="Courier New"/>
                <a:sym typeface="Courier New"/>
              </a:rPr>
              <a:t> == ‘inpatient’</a:t>
            </a:r>
            <a:r>
              <a:rPr lang="en-US" sz="2800" dirty="0">
                <a:latin typeface="Consolas" panose="020B0609020204030204" pitchFamily="49" charset="0"/>
                <a:ea typeface="Courier New"/>
                <a:cs typeface="Courier New"/>
                <a:sym typeface="Courier New"/>
              </a:rPr>
              <a:t>)</a:t>
            </a:r>
            <a:endParaRPr lang="en-US" sz="2800" dirty="0"/>
          </a:p>
        </p:txBody>
      </p:sp>
      <p:sp>
        <p:nvSpPr>
          <p:cNvPr id="5" name="Rectangle 4"/>
          <p:cNvSpPr/>
          <p:nvPr/>
        </p:nvSpPr>
        <p:spPr>
          <a:xfrm>
            <a:off x="84810" y="3166276"/>
            <a:ext cx="3679639" cy="523220"/>
          </a:xfrm>
          <a:prstGeom prst="rect">
            <a:avLst/>
          </a:prstGeom>
        </p:spPr>
        <p:txBody>
          <a:bodyPr wrap="square">
            <a:spAutoFit/>
          </a:bodyPr>
          <a:lstStyle/>
          <a:p>
            <a:r>
              <a:rPr lang="en-US" sz="2800" dirty="0" err="1">
                <a:solidFill>
                  <a:srgbClr val="0365C0"/>
                </a:solidFill>
                <a:latin typeface="Consolas" panose="020B0609020204030204" pitchFamily="49" charset="0"/>
                <a:ea typeface="Courier New"/>
                <a:cs typeface="Courier New"/>
                <a:sym typeface="Courier New"/>
              </a:rPr>
              <a:t>covid_testing</a:t>
            </a:r>
            <a:endParaRPr lang="en-US" sz="28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557408" y="4204914"/>
            <a:ext cx="11160690" cy="1480813"/>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40635" y="4365849"/>
            <a:ext cx="10240304" cy="523220"/>
          </a:xfrm>
          <a:prstGeom prst="rect">
            <a:avLst/>
          </a:prstGeom>
        </p:spPr>
        <p:txBody>
          <a:bodyPr wrap="none">
            <a:spAutoFit/>
          </a:bodyPr>
          <a:lstStyle/>
          <a:p>
            <a:r>
              <a:rPr lang="en-US" sz="2800" dirty="0">
                <a:solidFill>
                  <a:schemeClr val="tx1"/>
                </a:solidFill>
                <a:latin typeface="Consolas" panose="020B0609020204030204" pitchFamily="49" charset="0"/>
                <a:ea typeface="Courier New"/>
                <a:cs typeface="Courier New"/>
                <a:sym typeface="Courier New"/>
              </a:rPr>
              <a:t>filter(</a:t>
            </a:r>
            <a:r>
              <a:rPr lang="en-US" sz="2800" dirty="0" err="1">
                <a:solidFill>
                  <a:schemeClr val="tx1"/>
                </a:solidFill>
                <a:latin typeface="Consolas" panose="020B0609020204030204" pitchFamily="49" charset="0"/>
                <a:ea typeface="Courier New"/>
                <a:cs typeface="Courier New"/>
                <a:sym typeface="Courier New"/>
              </a:rPr>
              <a:t>covid_testing</a:t>
            </a:r>
            <a:r>
              <a:rPr lang="en-US" sz="2800" dirty="0">
                <a:solidFill>
                  <a:schemeClr val="tx1"/>
                </a:solidFill>
                <a:latin typeface="Consolas" panose="020B0609020204030204" pitchFamily="49" charset="0"/>
                <a:ea typeface="Courier New"/>
                <a:cs typeface="Courier New"/>
                <a:sym typeface="Courier New"/>
              </a:rPr>
              <a:t>, </a:t>
            </a:r>
            <a:r>
              <a:rPr lang="en-US" sz="2800" dirty="0" err="1">
                <a:solidFill>
                  <a:schemeClr val="tx1"/>
                </a:solidFill>
                <a:latin typeface="Consolas" panose="020B0609020204030204" pitchFamily="49" charset="0"/>
                <a:ea typeface="Courier New"/>
                <a:cs typeface="Courier New"/>
                <a:sym typeface="Courier New"/>
              </a:rPr>
              <a:t>patient_class</a:t>
            </a:r>
            <a:r>
              <a:rPr lang="en-US" sz="2800" dirty="0">
                <a:solidFill>
                  <a:schemeClr val="tx1"/>
                </a:solidFill>
                <a:latin typeface="Consolas" panose="020B0609020204030204" pitchFamily="49" charset="0"/>
                <a:ea typeface="Courier New"/>
                <a:cs typeface="Courier New"/>
                <a:sym typeface="Courier New"/>
              </a:rPr>
              <a:t> == ‘inpatient’</a:t>
            </a:r>
            <a:r>
              <a:rPr lang="en-US" sz="2800" dirty="0">
                <a:latin typeface="Consolas" panose="020B0609020204030204" pitchFamily="49" charset="0"/>
                <a:ea typeface="Courier New"/>
                <a:cs typeface="Courier New"/>
                <a:sym typeface="Courier New"/>
              </a:rPr>
              <a:t>)</a:t>
            </a:r>
            <a:endParaRPr lang="en-US" sz="2800" dirty="0">
              <a:latin typeface="Consolas" panose="020B0609020204030204" pitchFamily="49" charset="0"/>
              <a:ea typeface="Courier New"/>
              <a:cs typeface="Courier New"/>
            </a:endParaRPr>
          </a:p>
        </p:txBody>
      </p:sp>
      <p:sp>
        <p:nvSpPr>
          <p:cNvPr id="9" name="Rectangle 8"/>
          <p:cNvSpPr/>
          <p:nvPr/>
        </p:nvSpPr>
        <p:spPr>
          <a:xfrm>
            <a:off x="740635" y="4950624"/>
            <a:ext cx="10831811" cy="523220"/>
          </a:xfrm>
          <a:prstGeom prst="rect">
            <a:avLst/>
          </a:prstGeom>
        </p:spPr>
        <p:txBody>
          <a:bodyPr wrap="none">
            <a:spAutoFit/>
          </a:bodyPr>
          <a:lstStyle/>
          <a:p>
            <a:r>
              <a:rPr lang="en-US" sz="2800" dirty="0" err="1">
                <a:solidFill>
                  <a:schemeClr val="tx1"/>
                </a:solidFill>
                <a:latin typeface="Consolas" panose="020B0609020204030204" pitchFamily="49" charset="0"/>
                <a:ea typeface="Courier New"/>
                <a:cs typeface="Courier New"/>
                <a:sym typeface="Courier New"/>
              </a:rPr>
              <a:t>covid_testing</a:t>
            </a:r>
            <a:r>
              <a:rPr lang="en-US" sz="2800" dirty="0">
                <a:latin typeface="Consolas" panose="020B0609020204030204" pitchFamily="49" charset="0"/>
                <a:ea typeface="Courier New"/>
                <a:cs typeface="Courier New"/>
                <a:sym typeface="Courier New"/>
              </a:rPr>
              <a:t> %&gt;% filter(</a:t>
            </a:r>
            <a:r>
              <a:rPr lang="en-US" sz="2800" dirty="0" err="1">
                <a:latin typeface="Consolas" panose="020B0609020204030204" pitchFamily="49" charset="0"/>
                <a:ea typeface="Courier New"/>
                <a:cs typeface="Courier New"/>
                <a:sym typeface="Courier New"/>
              </a:rPr>
              <a:t>patient_class</a:t>
            </a:r>
            <a:r>
              <a:rPr lang="en-US" sz="2800" dirty="0">
                <a:latin typeface="Consolas" panose="020B0609020204030204" pitchFamily="49" charset="0"/>
                <a:ea typeface="Courier New"/>
                <a:cs typeface="Courier New"/>
                <a:sym typeface="Courier New"/>
              </a:rPr>
              <a:t> == ‘inpatient’)</a:t>
            </a:r>
            <a:endParaRPr lang="en-US" sz="2800" dirty="0">
              <a:latin typeface="Consolas" panose="020B0609020204030204" pitchFamily="49" charset="0"/>
              <a:ea typeface="Courier New"/>
              <a:cs typeface="Courier New"/>
            </a:endParaRPr>
          </a:p>
        </p:txBody>
      </p:sp>
      <p:sp>
        <p:nvSpPr>
          <p:cNvPr id="10" name="Google Shape;46;p7"/>
          <p:cNvSpPr>
            <a:spLocks noChangeAspect="1"/>
          </p:cNvSpPr>
          <p:nvPr/>
        </p:nvSpPr>
        <p:spPr>
          <a:xfrm>
            <a:off x="11085878" y="5797625"/>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Rectangle 10"/>
          <p:cNvSpPr/>
          <p:nvPr/>
        </p:nvSpPr>
        <p:spPr>
          <a:xfrm>
            <a:off x="3073009" y="3157603"/>
            <a:ext cx="776175" cy="523220"/>
          </a:xfrm>
          <a:prstGeom prst="rect">
            <a:avLst/>
          </a:prstGeom>
        </p:spPr>
        <p:txBody>
          <a:bodyPr wrap="none">
            <a:spAutoFit/>
          </a:bodyPr>
          <a:lstStyle/>
          <a:p>
            <a:r>
              <a:rPr lang="en-US" sz="2800" b="1" dirty="0">
                <a:latin typeface="Consolas" panose="020B0609020204030204" pitchFamily="49" charset="0"/>
                <a:ea typeface="Courier New"/>
                <a:cs typeface="Courier New"/>
              </a:rPr>
              <a:t>%&gt;%</a:t>
            </a:r>
          </a:p>
        </p:txBody>
      </p:sp>
    </p:spTree>
    <p:extLst>
      <p:ext uri="{BB962C8B-B14F-4D97-AF65-F5344CB8AC3E}">
        <p14:creationId xmlns:p14="http://schemas.microsoft.com/office/powerpoint/2010/main" val="7844284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813160" cy="777536"/>
          </a:xfrm>
        </p:spPr>
        <p:txBody>
          <a:bodyPr/>
          <a:lstStyle/>
          <a:p>
            <a:r>
              <a:rPr lang="en-US" sz="4800" dirty="0">
                <a:solidFill>
                  <a:srgbClr val="000000"/>
                </a:solidFill>
              </a:rPr>
              <a:t>Data Analysis Steps</a:t>
            </a:r>
          </a:p>
        </p:txBody>
      </p:sp>
      <p:sp>
        <p:nvSpPr>
          <p:cNvPr id="3" name="Rectangle 2"/>
          <p:cNvSpPr/>
          <p:nvPr/>
        </p:nvSpPr>
        <p:spPr>
          <a:xfrm>
            <a:off x="586929" y="1849789"/>
            <a:ext cx="11018141" cy="21981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92000" y="1901450"/>
            <a:ext cx="10782260" cy="2677656"/>
          </a:xfrm>
          <a:prstGeom prst="rect">
            <a:avLst/>
          </a:prstGeom>
          <a:noFill/>
        </p:spPr>
        <p:txBody>
          <a:bodyPr wrap="square" rtlCol="0">
            <a:spAutoFit/>
          </a:bodyPr>
          <a:lstStyle/>
          <a:p>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tat_outliers</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&lt;-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patient_class</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‘inpatient’)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mutate(</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total_tat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col_rec_tat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rec_ver_tat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total_tat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18)</a:t>
            </a:r>
          </a:p>
          <a:p>
            <a:endParaRPr lang="en-US" sz="28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28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Rectangle 6">
            <a:extLst>
              <a:ext uri="{FF2B5EF4-FFF2-40B4-BE49-F238E27FC236}">
                <a16:creationId xmlns:a16="http://schemas.microsoft.com/office/drawing/2014/main" id="{BB9BE619-5752-434B-923C-3017372223D7}"/>
              </a:ext>
            </a:extLst>
          </p:cNvPr>
          <p:cNvSpPr/>
          <p:nvPr/>
        </p:nvSpPr>
        <p:spPr>
          <a:xfrm>
            <a:off x="549019" y="4127117"/>
            <a:ext cx="11018141" cy="2062103"/>
          </a:xfrm>
          <a:prstGeom prst="rect">
            <a:avLst/>
          </a:prstGeom>
        </p:spPr>
        <p:txBody>
          <a:bodyPr wrap="square">
            <a:spAutoFit/>
          </a:bodyPr>
          <a:lstStyle/>
          <a:p>
            <a:r>
              <a:rPr lang="en-US" sz="3200" dirty="0">
                <a:latin typeface="Calibri" panose="020F0502020204030204" pitchFamily="34" charset="0"/>
              </a:rPr>
              <a:t>1. Filter to extract a subset of inpatient results</a:t>
            </a:r>
          </a:p>
          <a:p>
            <a:r>
              <a:rPr lang="en-US" sz="3200" dirty="0">
                <a:latin typeface="Calibri" panose="020F0502020204030204" pitchFamily="34" charset="0"/>
              </a:rPr>
              <a:t>2. Mutate to add a column for total turnaround time</a:t>
            </a:r>
          </a:p>
          <a:p>
            <a:r>
              <a:rPr lang="en-US" sz="3200" dirty="0">
                <a:latin typeface="Calibri" panose="020F0502020204030204" pitchFamily="34" charset="0"/>
              </a:rPr>
              <a:t>3. Filter to select only the results with a total turnaround time greater than 18 hours</a:t>
            </a:r>
            <a:endParaRPr lang="en-US" sz="2800" dirty="0">
              <a:latin typeface="Calibri" panose="020F0502020204030204" pitchFamily="34" charset="0"/>
            </a:endParaRPr>
          </a:p>
        </p:txBody>
      </p:sp>
    </p:spTree>
    <p:extLst>
      <p:ext uri="{BB962C8B-B14F-4D97-AF65-F5344CB8AC3E}">
        <p14:creationId xmlns:p14="http://schemas.microsoft.com/office/powerpoint/2010/main" val="2607803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650" y="625065"/>
            <a:ext cx="6249002" cy="777536"/>
          </a:xfrm>
        </p:spPr>
        <p:txBody>
          <a:bodyPr/>
          <a:lstStyle/>
          <a:p>
            <a:r>
              <a:rPr lang="en-US" dirty="0"/>
              <a:t>Shortcut to type %&gt;%</a:t>
            </a:r>
            <a:br>
              <a:rPr lang="en-US" dirty="0"/>
            </a:br>
            <a:endParaRPr lang="en-US" dirty="0"/>
          </a:p>
        </p:txBody>
      </p:sp>
      <p:sp>
        <p:nvSpPr>
          <p:cNvPr id="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4" name="Picture 3"/>
          <p:cNvPicPr>
            <a:picLocks noChangeAspect="1"/>
          </p:cNvPicPr>
          <p:nvPr/>
        </p:nvPicPr>
        <p:blipFill>
          <a:blip r:embed="rId4"/>
          <a:stretch>
            <a:fillRect/>
          </a:stretch>
        </p:blipFill>
        <p:spPr>
          <a:xfrm>
            <a:off x="1166648" y="2359572"/>
            <a:ext cx="10457793" cy="2614448"/>
          </a:xfrm>
          <a:prstGeom prst="rect">
            <a:avLst/>
          </a:prstGeom>
        </p:spPr>
      </p:pic>
    </p:spTree>
    <p:extLst>
      <p:ext uri="{BB962C8B-B14F-4D97-AF65-F5344CB8AC3E}">
        <p14:creationId xmlns:p14="http://schemas.microsoft.com/office/powerpoint/2010/main" val="2408890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Scene</a:t>
            </a:r>
          </a:p>
        </p:txBody>
      </p:sp>
      <p:pic>
        <p:nvPicPr>
          <p:cNvPr id="1026" name="Picture 2" descr="Doctor looking at watch — Stock Photo © minervastock #1122882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6152" y="1993980"/>
            <a:ext cx="4396148" cy="29350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2023" y="1787505"/>
            <a:ext cx="5545394" cy="3785652"/>
          </a:xfrm>
          <a:prstGeom prst="rect">
            <a:avLst/>
          </a:prstGeom>
          <a:noFill/>
        </p:spPr>
        <p:txBody>
          <a:bodyPr wrap="square" rtlCol="0">
            <a:spAutoFit/>
          </a:bodyPr>
          <a:lstStyle/>
          <a:p>
            <a:r>
              <a:rPr lang="en-US" sz="2400" dirty="0"/>
              <a:t>The PICU would like a word with you because of a recent incident involving a delay in results for a patient who required a AGP</a:t>
            </a:r>
          </a:p>
          <a:p>
            <a:endParaRPr lang="en-US" sz="2400" dirty="0"/>
          </a:p>
          <a:p>
            <a:r>
              <a:rPr lang="en-US" sz="2400" dirty="0"/>
              <a:t>They had to wait over 10 hours before the procedure could begin</a:t>
            </a:r>
          </a:p>
          <a:p>
            <a:endParaRPr lang="en-US" sz="2400" dirty="0"/>
          </a:p>
          <a:p>
            <a:r>
              <a:rPr lang="en-US" sz="2400" dirty="0"/>
              <a:t>You decide to investigate… WITH DATA</a:t>
            </a:r>
          </a:p>
        </p:txBody>
      </p:sp>
    </p:spTree>
    <p:extLst>
      <p:ext uri="{BB962C8B-B14F-4D97-AF65-F5344CB8AC3E}">
        <p14:creationId xmlns:p14="http://schemas.microsoft.com/office/powerpoint/2010/main" val="13814390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4236720" y="614555"/>
            <a:ext cx="4482737"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latin typeface="+mj-lt"/>
              </a:rPr>
              <a:t>Your Turn 4</a:t>
            </a:r>
          </a:p>
        </p:txBody>
      </p:sp>
      <p:sp>
        <p:nvSpPr>
          <p:cNvPr id="7" name="Google Shape;351;p37"/>
          <p:cNvSpPr txBox="1"/>
          <p:nvPr/>
        </p:nvSpPr>
        <p:spPr>
          <a:xfrm>
            <a:off x="977462" y="1890818"/>
            <a:ext cx="11014168" cy="2250258"/>
          </a:xfrm>
          <a:prstGeom prst="rect">
            <a:avLst/>
          </a:prstGeom>
          <a:noFill/>
          <a:ln>
            <a:noFill/>
          </a:ln>
        </p:spPr>
        <p:txBody>
          <a:bodyPr spcFirstLastPara="1" wrap="square" lIns="0" tIns="6804" rIns="0" bIns="0" anchor="t" anchorCtr="0">
            <a:noAutofit/>
          </a:bodyPr>
          <a:lstStyle/>
          <a:p>
            <a:pPr marL="6803" marR="2721"/>
            <a:r>
              <a:rPr lang="en-US" sz="3200" dirty="0">
                <a:solidFill>
                  <a:srgbClr val="005493"/>
                </a:solidFill>
                <a:latin typeface="Calibri" panose="020F0502020204030204" pitchFamily="34" charset="0"/>
                <a:ea typeface="Calibri"/>
                <a:cs typeface="Consolas" panose="020B0609020204030204" pitchFamily="49" charset="0"/>
                <a:sym typeface="Calibri"/>
              </a:rPr>
              <a:t>Use %&gt;% to write a sequence of three functions that:</a:t>
            </a: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a:p>
            <a:pPr marL="6803" marR="2721"/>
            <a:r>
              <a:rPr lang="en-US" sz="2800" dirty="0">
                <a:solidFill>
                  <a:srgbClr val="005493"/>
                </a:solidFill>
                <a:latin typeface="Calibri"/>
                <a:ea typeface="Calibri"/>
                <a:cs typeface="Calibri"/>
                <a:sym typeface="Calibri"/>
              </a:rPr>
              <a:t>1. Filters to tests from the clinic (</a:t>
            </a:r>
            <a:r>
              <a:rPr lang="en-US" sz="2800" b="1" dirty="0" err="1">
                <a:solidFill>
                  <a:srgbClr val="005493"/>
                </a:solidFill>
                <a:latin typeface="Consolas" panose="020B0609020204030204" pitchFamily="49" charset="0"/>
                <a:ea typeface="Calibri"/>
                <a:cs typeface="Calibri"/>
                <a:sym typeface="Calibri"/>
              </a:rPr>
              <a:t>clinic_name</a:t>
            </a:r>
            <a:r>
              <a:rPr lang="en-US" sz="2800" dirty="0">
                <a:solidFill>
                  <a:srgbClr val="005493"/>
                </a:solidFill>
                <a:latin typeface="Calibri"/>
                <a:ea typeface="Calibri"/>
                <a:cs typeface="Calibri"/>
                <a:sym typeface="Calibri"/>
              </a:rPr>
              <a:t>) of "</a:t>
            </a:r>
            <a:r>
              <a:rPr lang="en-US" sz="2800" dirty="0" err="1">
                <a:solidFill>
                  <a:srgbClr val="005493"/>
                </a:solidFill>
                <a:latin typeface="Calibri"/>
                <a:ea typeface="Calibri"/>
                <a:cs typeface="Calibri"/>
                <a:sym typeface="Calibri"/>
              </a:rPr>
              <a:t>picu</a:t>
            </a:r>
            <a:r>
              <a:rPr lang="en-US" sz="2800" dirty="0">
                <a:solidFill>
                  <a:srgbClr val="005493"/>
                </a:solidFill>
                <a:latin typeface="Calibri"/>
                <a:ea typeface="Calibri"/>
                <a:cs typeface="Calibri"/>
                <a:sym typeface="Calibri"/>
              </a:rPr>
              <a:t>"</a:t>
            </a:r>
          </a:p>
          <a:p>
            <a:pPr marL="6803" marR="2721"/>
            <a:r>
              <a:rPr lang="en-US" sz="2800" dirty="0">
                <a:solidFill>
                  <a:srgbClr val="005493"/>
                </a:solidFill>
                <a:latin typeface="Calibri"/>
                <a:ea typeface="Calibri"/>
                <a:cs typeface="Calibri"/>
                <a:sym typeface="Calibri"/>
              </a:rPr>
              <a:t>2. Adds a column with the total turnaround time (sum of </a:t>
            </a:r>
            <a:r>
              <a:rPr lang="en-US" sz="2800" b="1" dirty="0" err="1">
                <a:solidFill>
                  <a:srgbClr val="005493"/>
                </a:solidFill>
                <a:latin typeface="Consolas" panose="020B0609020204030204" pitchFamily="49" charset="0"/>
                <a:ea typeface="Calibri"/>
                <a:cs typeface="Consolas" panose="020B0609020204030204" pitchFamily="49" charset="0"/>
                <a:sym typeface="Calibri"/>
              </a:rPr>
              <a:t>col_ver_tat</a:t>
            </a:r>
            <a:r>
              <a:rPr lang="en-US" sz="2800" dirty="0">
                <a:solidFill>
                  <a:srgbClr val="005493"/>
                </a:solidFill>
                <a:latin typeface="Calibri"/>
                <a:ea typeface="Calibri"/>
                <a:cs typeface="Calibri"/>
                <a:sym typeface="Calibri"/>
              </a:rPr>
              <a:t> and </a:t>
            </a:r>
            <a:r>
              <a:rPr lang="en-US" sz="2800" b="1" dirty="0" err="1">
                <a:solidFill>
                  <a:srgbClr val="005493"/>
                </a:solidFill>
                <a:latin typeface="Consolas" panose="020B0609020204030204" pitchFamily="49" charset="0"/>
                <a:ea typeface="Calibri"/>
                <a:cs typeface="Calibri"/>
                <a:sym typeface="Calibri"/>
              </a:rPr>
              <a:t>rec_ver_tat</a:t>
            </a:r>
            <a:r>
              <a:rPr lang="en-US" sz="2800" dirty="0">
                <a:solidFill>
                  <a:srgbClr val="005493"/>
                </a:solidFill>
                <a:latin typeface="Calibri"/>
                <a:ea typeface="Calibri"/>
                <a:cs typeface="Calibri"/>
                <a:sym typeface="Calibri"/>
              </a:rPr>
              <a:t>)</a:t>
            </a:r>
            <a:endParaRPr lang="en-US" sz="2800" b="1" dirty="0">
              <a:solidFill>
                <a:srgbClr val="005493"/>
              </a:solidFill>
              <a:latin typeface="Calibri"/>
              <a:ea typeface="Calibri"/>
              <a:cs typeface="Calibri"/>
              <a:sym typeface="Calibri"/>
            </a:endParaRPr>
          </a:p>
          <a:p>
            <a:pPr marL="6803" marR="2721"/>
            <a:r>
              <a:rPr lang="en-US" sz="2800" dirty="0">
                <a:solidFill>
                  <a:srgbClr val="005493"/>
                </a:solidFill>
                <a:latin typeface="Calibri"/>
                <a:ea typeface="Calibri"/>
                <a:cs typeface="Calibri"/>
                <a:sym typeface="Calibri"/>
              </a:rPr>
              <a:t>3. Filters to include only the turnaround times greater than 10 hours</a:t>
            </a: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p:txBody>
      </p:sp>
      <p:sp>
        <p:nvSpPr>
          <p:cNvPr id="8" name="TextBox 7"/>
          <p:cNvSpPr txBox="1"/>
          <p:nvPr/>
        </p:nvSpPr>
        <p:spPr>
          <a:xfrm>
            <a:off x="977462" y="4905565"/>
            <a:ext cx="8292662" cy="1138773"/>
          </a:xfrm>
          <a:prstGeom prst="rect">
            <a:avLst/>
          </a:prstGeom>
          <a:noFill/>
        </p:spPr>
        <p:txBody>
          <a:bodyPr wrap="square" rtlCol="0">
            <a:spAutoFit/>
          </a:bodyPr>
          <a:lstStyle/>
          <a:p>
            <a:pPr>
              <a:spcAft>
                <a:spcPts val="600"/>
              </a:spcAft>
            </a:pPr>
            <a:r>
              <a:rPr lang="en-US" sz="2800" dirty="0">
                <a:solidFill>
                  <a:srgbClr val="005493"/>
                </a:solidFill>
                <a:latin typeface="Calibri"/>
                <a:ea typeface="Calibri"/>
                <a:cs typeface="Calibri"/>
                <a:sym typeface="Calibri"/>
              </a:rPr>
              <a:t>Using &lt;-, assign the result to a new variable, call it whatever you want.</a:t>
            </a:r>
          </a:p>
          <a:p>
            <a:endParaRPr lang="en-US" sz="700" dirty="0"/>
          </a:p>
        </p:txBody>
      </p:sp>
    </p:spTree>
    <p:extLst>
      <p:ext uri="{BB962C8B-B14F-4D97-AF65-F5344CB8AC3E}">
        <p14:creationId xmlns:p14="http://schemas.microsoft.com/office/powerpoint/2010/main" val="10940965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316713" y="1730026"/>
            <a:ext cx="8214231" cy="1013570"/>
          </a:xfrm>
        </p:spPr>
        <p:txBody>
          <a:bodyPr>
            <a:normAutofit lnSpcReduction="10000"/>
          </a:bodyPr>
          <a:lstStyle/>
          <a:p>
            <a:pPr marL="0" indent="0">
              <a:buNone/>
            </a:pPr>
            <a:r>
              <a:rPr lang="en-US" sz="2400" b="1" dirty="0" err="1"/>
              <a:t>dplyr</a:t>
            </a:r>
            <a:r>
              <a:rPr lang="en-US" sz="2400" dirty="0"/>
              <a:t> is a package that provides a </a:t>
            </a:r>
            <a:r>
              <a:rPr lang="en-US" sz="2400" b="1" dirty="0"/>
              <a:t>grammar of data manipulation</a:t>
            </a:r>
            <a:r>
              <a:rPr lang="en-US" sz="2400" dirty="0"/>
              <a:t>. Common operations include extracting a subset of your data set and adding new columns.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5" name="Picture 4">
            <a:extLst>
              <a:ext uri="{FF2B5EF4-FFF2-40B4-BE49-F238E27FC236}">
                <a16:creationId xmlns:a16="http://schemas.microsoft.com/office/drawing/2014/main" id="{9F9B2E9C-ADD0-A346-B768-475D9AF0FEEE}"/>
              </a:ext>
            </a:extLst>
          </p:cNvPr>
          <p:cNvPicPr>
            <a:picLocks noChangeAspect="1"/>
          </p:cNvPicPr>
          <p:nvPr/>
        </p:nvPicPr>
        <p:blipFill>
          <a:blip r:embed="rId3"/>
          <a:stretch>
            <a:fillRect/>
          </a:stretch>
        </p:blipFill>
        <p:spPr>
          <a:xfrm>
            <a:off x="1489995" y="2885089"/>
            <a:ext cx="1488242" cy="689291"/>
          </a:xfrm>
          <a:prstGeom prst="rect">
            <a:avLst/>
          </a:prstGeom>
        </p:spPr>
      </p:pic>
      <p:sp>
        <p:nvSpPr>
          <p:cNvPr id="20" name="Content Placeholder 2">
            <a:extLst>
              <a:ext uri="{FF2B5EF4-FFF2-40B4-BE49-F238E27FC236}">
                <a16:creationId xmlns:a16="http://schemas.microsoft.com/office/drawing/2014/main" id="{CA390970-3B2E-EB4F-974D-AB5B46CF6752}"/>
              </a:ext>
            </a:extLst>
          </p:cNvPr>
          <p:cNvSpPr txBox="1">
            <a:spLocks/>
          </p:cNvSpPr>
          <p:nvPr/>
        </p:nvSpPr>
        <p:spPr>
          <a:xfrm>
            <a:off x="3492930" y="2885088"/>
            <a:ext cx="8214231" cy="843488"/>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400" dirty="0"/>
              <a:t>1. Fully utilizing </a:t>
            </a:r>
            <a:r>
              <a:rPr lang="en-US" sz="2400" b="1" dirty="0" err="1"/>
              <a:t>dplyr</a:t>
            </a:r>
            <a:r>
              <a:rPr lang="en-US" sz="2400" dirty="0"/>
              <a:t> requires a </a:t>
            </a:r>
            <a:r>
              <a:rPr lang="en-US" sz="2400" b="1" dirty="0"/>
              <a:t>tidy data frame</a:t>
            </a:r>
            <a:r>
              <a:rPr lang="en-US" sz="2400" dirty="0"/>
              <a:t>, in which each </a:t>
            </a:r>
            <a:r>
              <a:rPr lang="en-US" sz="2400" b="1" dirty="0">
                <a:solidFill>
                  <a:schemeClr val="accent2"/>
                </a:solidFill>
              </a:rPr>
              <a:t>variable</a:t>
            </a:r>
            <a:r>
              <a:rPr lang="en-US" sz="2400" dirty="0"/>
              <a:t> is in its own </a:t>
            </a:r>
            <a:r>
              <a:rPr lang="en-US" sz="2400" b="1" dirty="0">
                <a:solidFill>
                  <a:schemeClr val="accent2"/>
                </a:solidFill>
              </a:rPr>
              <a:t>column</a:t>
            </a:r>
            <a:r>
              <a:rPr lang="en-US" sz="2400" dirty="0"/>
              <a:t>, each </a:t>
            </a:r>
            <a:r>
              <a:rPr lang="en-US" sz="2400" b="1" dirty="0">
                <a:solidFill>
                  <a:srgbClr val="92D050"/>
                </a:solidFill>
              </a:rPr>
              <a:t>observation</a:t>
            </a:r>
            <a:r>
              <a:rPr lang="en-US" sz="2400" dirty="0"/>
              <a:t> is in its own </a:t>
            </a:r>
            <a:r>
              <a:rPr lang="en-US" sz="2400" b="1" dirty="0">
                <a:solidFill>
                  <a:srgbClr val="92D050"/>
                </a:solidFill>
              </a:rPr>
              <a:t>row</a:t>
            </a:r>
            <a:r>
              <a:rPr lang="en-US" sz="2400" dirty="0"/>
              <a:t>, each </a:t>
            </a:r>
            <a:r>
              <a:rPr lang="en-US" sz="2400" b="1" dirty="0">
                <a:solidFill>
                  <a:srgbClr val="FFC000"/>
                </a:solidFill>
              </a:rPr>
              <a:t>value</a:t>
            </a:r>
            <a:r>
              <a:rPr lang="en-US" sz="2400" b="1" dirty="0"/>
              <a:t> </a:t>
            </a:r>
            <a:r>
              <a:rPr lang="en-US" sz="2400" dirty="0"/>
              <a:t>is in its own </a:t>
            </a:r>
            <a:r>
              <a:rPr lang="en-US" sz="2400" b="1" dirty="0">
                <a:solidFill>
                  <a:srgbClr val="FFC000"/>
                </a:solidFill>
              </a:rPr>
              <a:t>cell</a:t>
            </a:r>
            <a:r>
              <a:rPr lang="en-US" sz="2400" dirty="0"/>
              <a:t>;</a:t>
            </a:r>
            <a:endParaRPr lang="en-US" sz="2400" dirty="0">
              <a:solidFill>
                <a:srgbClr val="FFC000"/>
              </a:solidFill>
            </a:endParaRPr>
          </a:p>
        </p:txBody>
      </p:sp>
      <p:sp>
        <p:nvSpPr>
          <p:cNvPr id="21" name="Content Placeholder 2">
            <a:extLst>
              <a:ext uri="{FF2B5EF4-FFF2-40B4-BE49-F238E27FC236}">
                <a16:creationId xmlns:a16="http://schemas.microsoft.com/office/drawing/2014/main" id="{7756C814-0D63-6645-B88E-415FA7035F49}"/>
              </a:ext>
            </a:extLst>
          </p:cNvPr>
          <p:cNvSpPr txBox="1">
            <a:spLocks/>
          </p:cNvSpPr>
          <p:nvPr/>
        </p:nvSpPr>
        <p:spPr>
          <a:xfrm>
            <a:off x="3492929" y="3853597"/>
            <a:ext cx="8214231" cy="80448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2. The </a:t>
            </a:r>
            <a:r>
              <a:rPr lang="en-US" sz="2400" b="1" dirty="0"/>
              <a:t>filter</a:t>
            </a:r>
            <a:r>
              <a:rPr lang="en-US" sz="2400" dirty="0"/>
              <a:t> function allows you to extract a subset of your data using logical conditions</a:t>
            </a:r>
            <a:endParaRPr lang="en-US" sz="2400" dirty="0">
              <a:solidFill>
                <a:srgbClr val="92D050"/>
              </a:solidFill>
            </a:endParaRPr>
          </a:p>
        </p:txBody>
      </p:sp>
      <p:sp>
        <p:nvSpPr>
          <p:cNvPr id="22" name="Content Placeholder 2">
            <a:extLst>
              <a:ext uri="{FF2B5EF4-FFF2-40B4-BE49-F238E27FC236}">
                <a16:creationId xmlns:a16="http://schemas.microsoft.com/office/drawing/2014/main" id="{7C4A4C1A-F9EC-7A40-8D1A-509D2006ECFD}"/>
              </a:ext>
            </a:extLst>
          </p:cNvPr>
          <p:cNvSpPr txBox="1">
            <a:spLocks/>
          </p:cNvSpPr>
          <p:nvPr/>
        </p:nvSpPr>
        <p:spPr>
          <a:xfrm>
            <a:off x="3492928" y="4804393"/>
            <a:ext cx="8214231" cy="109032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3. The </a:t>
            </a:r>
            <a:r>
              <a:rPr lang="en-US" sz="2400" b="1" dirty="0"/>
              <a:t>mutate</a:t>
            </a:r>
            <a:r>
              <a:rPr lang="en-US" sz="2400" dirty="0"/>
              <a:t> function allows you to add new columns to your data frame that can apply calculations across columns in your data frame</a:t>
            </a:r>
          </a:p>
        </p:txBody>
      </p:sp>
      <p:sp>
        <p:nvSpPr>
          <p:cNvPr id="23" name="Google Shape;46;p7">
            <a:extLst>
              <a:ext uri="{FF2B5EF4-FFF2-40B4-BE49-F238E27FC236}">
                <a16:creationId xmlns:a16="http://schemas.microsoft.com/office/drawing/2014/main" id="{2B391220-C445-5F45-96E9-40E2829769BB}"/>
              </a:ext>
            </a:extLst>
          </p:cNvPr>
          <p:cNvSpPr>
            <a:spLocks noChangeAspect="1"/>
          </p:cNvSpPr>
          <p:nvPr/>
        </p:nvSpPr>
        <p:spPr>
          <a:xfrm>
            <a:off x="1877758" y="1682451"/>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graphicFrame>
        <p:nvGraphicFramePr>
          <p:cNvPr id="24" name="Google Shape;154;p18">
            <a:extLst>
              <a:ext uri="{FF2B5EF4-FFF2-40B4-BE49-F238E27FC236}">
                <a16:creationId xmlns:a16="http://schemas.microsoft.com/office/drawing/2014/main" id="{E2E5A1F7-4B72-2D4C-BCE2-8751CB4C84C8}"/>
              </a:ext>
            </a:extLst>
          </p:cNvPr>
          <p:cNvGraphicFramePr/>
          <p:nvPr>
            <p:extLst>
              <p:ext uri="{D42A27DB-BD31-4B8C-83A1-F6EECF244321}">
                <p14:modId xmlns:p14="http://schemas.microsoft.com/office/powerpoint/2010/main" val="1851794178"/>
              </p:ext>
            </p:extLst>
          </p:nvPr>
        </p:nvGraphicFramePr>
        <p:xfrm>
          <a:off x="208589" y="3749276"/>
          <a:ext cx="1034955" cy="951979"/>
        </p:xfrm>
        <a:graphic>
          <a:graphicData uri="http://schemas.openxmlformats.org/drawingml/2006/table">
            <a:tbl>
              <a:tblPr firstRow="1" bandRow="1">
                <a:noFill/>
                <a:tableStyleId>{809C1C93-8995-4D9E-87C8-A8817AF97DB9}</a:tableStyleId>
              </a:tblPr>
              <a:tblGrid>
                <a:gridCol w="205509">
                  <a:extLst>
                    <a:ext uri="{9D8B030D-6E8A-4147-A177-3AD203B41FA5}">
                      <a16:colId xmlns:a16="http://schemas.microsoft.com/office/drawing/2014/main" val="20000"/>
                    </a:ext>
                  </a:extLst>
                </a:gridCol>
                <a:gridCol w="194407">
                  <a:extLst>
                    <a:ext uri="{9D8B030D-6E8A-4147-A177-3AD203B41FA5}">
                      <a16:colId xmlns:a16="http://schemas.microsoft.com/office/drawing/2014/main" val="20001"/>
                    </a:ext>
                  </a:extLst>
                </a:gridCol>
                <a:gridCol w="609639">
                  <a:extLst>
                    <a:ext uri="{9D8B030D-6E8A-4147-A177-3AD203B41FA5}">
                      <a16:colId xmlns:a16="http://schemas.microsoft.com/office/drawing/2014/main" val="20002"/>
                    </a:ext>
                  </a:extLst>
                </a:gridCol>
                <a:gridCol w="25400">
                  <a:extLst>
                    <a:ext uri="{9D8B030D-6E8A-4147-A177-3AD203B41FA5}">
                      <a16:colId xmlns:a16="http://schemas.microsoft.com/office/drawing/2014/main" val="20003"/>
                    </a:ext>
                  </a:extLst>
                </a:gridCol>
              </a:tblGrid>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5" name="Google Shape;156;p18">
            <a:extLst>
              <a:ext uri="{FF2B5EF4-FFF2-40B4-BE49-F238E27FC236}">
                <a16:creationId xmlns:a16="http://schemas.microsoft.com/office/drawing/2014/main" id="{2691A68C-5075-7148-B0BE-09B4879622EB}"/>
              </a:ext>
            </a:extLst>
          </p:cNvPr>
          <p:cNvGraphicFramePr/>
          <p:nvPr>
            <p:extLst>
              <p:ext uri="{D42A27DB-BD31-4B8C-83A1-F6EECF244321}">
                <p14:modId xmlns:p14="http://schemas.microsoft.com/office/powerpoint/2010/main" val="1193261454"/>
              </p:ext>
            </p:extLst>
          </p:nvPr>
        </p:nvGraphicFramePr>
        <p:xfrm>
          <a:off x="1877758" y="3957436"/>
          <a:ext cx="1259548" cy="431130"/>
        </p:xfrm>
        <a:graphic>
          <a:graphicData uri="http://schemas.openxmlformats.org/drawingml/2006/table">
            <a:tbl>
              <a:tblPr firstRow="1" bandRow="1">
                <a:noFill/>
                <a:tableStyleId>{809C1C93-8995-4D9E-87C8-A8817AF97DB9}</a:tableStyleId>
              </a:tblPr>
              <a:tblGrid>
                <a:gridCol w="251916">
                  <a:extLst>
                    <a:ext uri="{9D8B030D-6E8A-4147-A177-3AD203B41FA5}">
                      <a16:colId xmlns:a16="http://schemas.microsoft.com/office/drawing/2014/main" val="20000"/>
                    </a:ext>
                  </a:extLst>
                </a:gridCol>
                <a:gridCol w="238307">
                  <a:extLst>
                    <a:ext uri="{9D8B030D-6E8A-4147-A177-3AD203B41FA5}">
                      <a16:colId xmlns:a16="http://schemas.microsoft.com/office/drawing/2014/main" val="20001"/>
                    </a:ext>
                  </a:extLst>
                </a:gridCol>
                <a:gridCol w="344950">
                  <a:extLst>
                    <a:ext uri="{9D8B030D-6E8A-4147-A177-3AD203B41FA5}">
                      <a16:colId xmlns:a16="http://schemas.microsoft.com/office/drawing/2014/main" val="20002"/>
                    </a:ext>
                  </a:extLst>
                </a:gridCol>
                <a:gridCol w="424375">
                  <a:extLst>
                    <a:ext uri="{9D8B030D-6E8A-4147-A177-3AD203B41FA5}">
                      <a16:colId xmlns:a16="http://schemas.microsoft.com/office/drawing/2014/main" val="20003"/>
                    </a:ext>
                  </a:extLst>
                </a:gridCol>
              </a:tblGrid>
              <a:tr h="14371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4371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4371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6" name="Right Arrow 25">
            <a:extLst>
              <a:ext uri="{FF2B5EF4-FFF2-40B4-BE49-F238E27FC236}">
                <a16:creationId xmlns:a16="http://schemas.microsoft.com/office/drawing/2014/main" id="{D0EBE59F-9360-BB41-A86A-4C4C6C26D80E}"/>
              </a:ext>
            </a:extLst>
          </p:cNvPr>
          <p:cNvSpPr/>
          <p:nvPr/>
        </p:nvSpPr>
        <p:spPr>
          <a:xfrm>
            <a:off x="1404626" y="4091409"/>
            <a:ext cx="393761" cy="18052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571F81AA-B4FE-E947-B544-155748473E05}"/>
              </a:ext>
            </a:extLst>
          </p:cNvPr>
          <p:cNvPicPr>
            <a:picLocks noChangeAspect="1"/>
          </p:cNvPicPr>
          <p:nvPr/>
        </p:nvPicPr>
        <p:blipFill>
          <a:blip r:embed="rId5"/>
          <a:stretch>
            <a:fillRect/>
          </a:stretch>
        </p:blipFill>
        <p:spPr>
          <a:xfrm>
            <a:off x="112614" y="4905595"/>
            <a:ext cx="3204099" cy="873846"/>
          </a:xfrm>
          <a:prstGeom prst="rect">
            <a:avLst/>
          </a:prstGeom>
        </p:spPr>
      </p:pic>
    </p:spTree>
    <p:extLst>
      <p:ext uri="{BB962C8B-B14F-4D97-AF65-F5344CB8AC3E}">
        <p14:creationId xmlns:p14="http://schemas.microsoft.com/office/powerpoint/2010/main" val="3232773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5036363" y="680348"/>
            <a:ext cx="2119273"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Extract columns from a data frame</a:t>
            </a:r>
            <a:endParaRPr sz="2652" dirty="0">
              <a:latin typeface="Calibri"/>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4" name="Google Shape;147;p18"/>
          <p:cNvGraphicFramePr/>
          <p:nvPr>
            <p:extLst>
              <p:ext uri="{D42A27DB-BD31-4B8C-83A1-F6EECF244321}">
                <p14:modId xmlns:p14="http://schemas.microsoft.com/office/powerpoint/2010/main" val="2477289258"/>
              </p:ext>
            </p:extLst>
          </p:nvPr>
        </p:nvGraphicFramePr>
        <p:xfrm>
          <a:off x="1920241" y="2893314"/>
          <a:ext cx="3615684" cy="1876805"/>
        </p:xfrm>
        <a:graphic>
          <a:graphicData uri="http://schemas.openxmlformats.org/drawingml/2006/table">
            <a:tbl>
              <a:tblPr firstRow="1" bandRow="1">
                <a:noFill/>
                <a:tableStyleId>{809C1C93-8995-4D9E-87C8-A8817AF97DB9}</a:tableStyleId>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extLst>
              <p:ext uri="{D42A27DB-BD31-4B8C-83A1-F6EECF244321}">
                <p14:modId xmlns:p14="http://schemas.microsoft.com/office/powerpoint/2010/main" val="2992880204"/>
              </p:ext>
            </p:extLst>
          </p:nvPr>
        </p:nvGraphicFramePr>
        <p:xfrm>
          <a:off x="7641021" y="2890346"/>
          <a:ext cx="1511814" cy="1879773"/>
        </p:xfrm>
        <a:graphic>
          <a:graphicData uri="http://schemas.openxmlformats.org/drawingml/2006/table">
            <a:tbl>
              <a:tblPr firstRow="1" bandRow="1">
                <a:noFill/>
                <a:tableStyleId>{809C1C93-8995-4D9E-87C8-A8817AF97DB9}</a:tableStyleId>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4867705" y="2996663"/>
            <a:ext cx="3840688" cy="219176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4" name="Google Shape;173;p20"/>
          <p:cNvSpPr txBox="1"/>
          <p:nvPr/>
        </p:nvSpPr>
        <p:spPr>
          <a:xfrm>
            <a:off x="4947920" y="3598329"/>
            <a:ext cx="3760474" cy="1482306"/>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mj-lt"/>
                <a:ea typeface="Trebuchet MS"/>
                <a:cs typeface="Trebuchet MS"/>
                <a:sym typeface="Trebuchet MS"/>
              </a:rPr>
              <a:t>name(s) of columns to extract</a:t>
            </a:r>
            <a:endParaRPr sz="2800" dirty="0">
              <a:latin typeface="+mj-lt"/>
              <a:ea typeface="Trebuchet MS"/>
              <a:cs typeface="Trebuchet MS"/>
              <a:sym typeface="Trebuchet MS"/>
            </a:endParaRPr>
          </a:p>
          <a:p>
            <a:pPr algn="ctr">
              <a:lnSpc>
                <a:spcPct val="116753"/>
              </a:lnSpc>
            </a:pPr>
            <a:r>
              <a:rPr lang="en-US" sz="2800" dirty="0">
                <a:solidFill>
                  <a:srgbClr val="FFFFFF"/>
                </a:solidFill>
                <a:latin typeface="+mj-lt"/>
                <a:ea typeface="Calibri"/>
                <a:cs typeface="Calibri"/>
                <a:sym typeface="Calibri"/>
              </a:rPr>
              <a:t>(or a select helper) function)</a:t>
            </a:r>
            <a:endParaRPr sz="2800" dirty="0">
              <a:latin typeface="+mj-lt"/>
              <a:ea typeface="Calibri"/>
              <a:cs typeface="Calibri"/>
              <a:sym typeface="Calibri"/>
            </a:endParaRPr>
          </a:p>
        </p:txBody>
      </p:sp>
      <p:sp>
        <p:nvSpPr>
          <p:cNvPr id="15" name="Google Shape;175;p20"/>
          <p:cNvSpPr txBox="1"/>
          <p:nvPr/>
        </p:nvSpPr>
        <p:spPr>
          <a:xfrm>
            <a:off x="3004025" y="3700811"/>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2130711" y="2926883"/>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8"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a:solidFill>
                  <a:srgbClr val="000000"/>
                </a:solidFill>
              </a:rPr>
              <a:t>select()</a:t>
            </a:r>
            <a:endParaRPr lang="en-US" dirty="0"/>
          </a:p>
        </p:txBody>
      </p:sp>
      <p:sp>
        <p:nvSpPr>
          <p:cNvPr id="19" name="Google Shape;171;p20"/>
          <p:cNvSpPr txBox="1"/>
          <p:nvPr/>
        </p:nvSpPr>
        <p:spPr>
          <a:xfrm>
            <a:off x="2886227" y="1725727"/>
            <a:ext cx="6487847"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a:t>
            </a:r>
            <a:endParaRPr sz="2652" dirty="0">
              <a:latin typeface="+mj-lt"/>
              <a:ea typeface="Calibri"/>
              <a:cs typeface="Calibri"/>
              <a:sym typeface="Calibri"/>
            </a:endParaRPr>
          </a:p>
        </p:txBody>
      </p:sp>
      <p:sp>
        <p:nvSpPr>
          <p:cNvPr id="23" name="Google Shape;139;p17"/>
          <p:cNvSpPr/>
          <p:nvPr/>
        </p:nvSpPr>
        <p:spPr>
          <a:xfrm>
            <a:off x="184382" y="2859626"/>
            <a:ext cx="2138765" cy="229079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89234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747605"/>
              <a:gd name="connsiteY0" fmla="*/ 825308 h 2143901"/>
              <a:gd name="connsiteX1" fmla="*/ 263725 w 1747605"/>
              <a:gd name="connsiteY1" fmla="*/ 561583 h 2143901"/>
              <a:gd name="connsiteX2" fmla="*/ 892349 w 1747605"/>
              <a:gd name="connsiteY2" fmla="*/ 551423 h 2143901"/>
              <a:gd name="connsiteX3" fmla="*/ 1747605 w 1747605"/>
              <a:gd name="connsiteY3" fmla="*/ 0 h 2143901"/>
              <a:gd name="connsiteX4" fmla="*/ 1072631 w 1747605"/>
              <a:gd name="connsiteY4" fmla="*/ 555999 h 2143901"/>
              <a:gd name="connsiteX5" fmla="*/ 1402286 w 1747605"/>
              <a:gd name="connsiteY5" fmla="*/ 561583 h 2143901"/>
              <a:gd name="connsiteX6" fmla="*/ 1666011 w 1747605"/>
              <a:gd name="connsiteY6" fmla="*/ 825308 h 2143901"/>
              <a:gd name="connsiteX7" fmla="*/ 1666011 w 1747605"/>
              <a:gd name="connsiteY7" fmla="*/ 825303 h 2143901"/>
              <a:gd name="connsiteX8" fmla="*/ 1666011 w 1747605"/>
              <a:gd name="connsiteY8" fmla="*/ 825303 h 2143901"/>
              <a:gd name="connsiteX9" fmla="*/ 1666011 w 1747605"/>
              <a:gd name="connsiteY9" fmla="*/ 1220882 h 2143901"/>
              <a:gd name="connsiteX10" fmla="*/ 1666011 w 1747605"/>
              <a:gd name="connsiteY10" fmla="*/ 1880176 h 2143901"/>
              <a:gd name="connsiteX11" fmla="*/ 1402286 w 1747605"/>
              <a:gd name="connsiteY11" fmla="*/ 2143901 h 2143901"/>
              <a:gd name="connsiteX12" fmla="*/ 694171 w 1747605"/>
              <a:gd name="connsiteY12" fmla="*/ 2143901 h 2143901"/>
              <a:gd name="connsiteX13" fmla="*/ 277669 w 1747605"/>
              <a:gd name="connsiteY13" fmla="*/ 2143901 h 2143901"/>
              <a:gd name="connsiteX14" fmla="*/ 277669 w 1747605"/>
              <a:gd name="connsiteY14" fmla="*/ 2143901 h 2143901"/>
              <a:gd name="connsiteX15" fmla="*/ 263725 w 1747605"/>
              <a:gd name="connsiteY15" fmla="*/ 2143901 h 2143901"/>
              <a:gd name="connsiteX16" fmla="*/ 0 w 1747605"/>
              <a:gd name="connsiteY16" fmla="*/ 1880176 h 2143901"/>
              <a:gd name="connsiteX17" fmla="*/ 0 w 1747605"/>
              <a:gd name="connsiteY17" fmla="*/ 1220882 h 2143901"/>
              <a:gd name="connsiteX18" fmla="*/ 0 w 1747605"/>
              <a:gd name="connsiteY18" fmla="*/ 825303 h 2143901"/>
              <a:gd name="connsiteX19" fmla="*/ 0 w 1747605"/>
              <a:gd name="connsiteY19" fmla="*/ 825303 h 2143901"/>
              <a:gd name="connsiteX20" fmla="*/ 0 w 1747605"/>
              <a:gd name="connsiteY20" fmla="*/ 825308 h 214390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072631 w 2138765"/>
              <a:gd name="connsiteY4" fmla="*/ 930119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138671 w 2138765"/>
              <a:gd name="connsiteY4" fmla="*/ 941287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38765" h="2518021">
                <a:moveTo>
                  <a:pt x="0" y="1199428"/>
                </a:moveTo>
                <a:cubicBezTo>
                  <a:pt x="0" y="1053777"/>
                  <a:pt x="118074" y="935703"/>
                  <a:pt x="263725" y="935703"/>
                </a:cubicBezTo>
                <a:lnTo>
                  <a:pt x="892349" y="925543"/>
                </a:lnTo>
                <a:lnTo>
                  <a:pt x="2138765" y="0"/>
                </a:lnTo>
                <a:lnTo>
                  <a:pt x="1138671" y="941287"/>
                </a:lnTo>
                <a:cubicBezTo>
                  <a:pt x="1401803" y="941287"/>
                  <a:pt x="1139154" y="935703"/>
                  <a:pt x="1402286" y="935703"/>
                </a:cubicBezTo>
                <a:cubicBezTo>
                  <a:pt x="1547937" y="935703"/>
                  <a:pt x="1666011" y="1053777"/>
                  <a:pt x="1666011" y="1199428"/>
                </a:cubicBezTo>
                <a:lnTo>
                  <a:pt x="1666011" y="1199423"/>
                </a:lnTo>
                <a:lnTo>
                  <a:pt x="1666011" y="1199423"/>
                </a:lnTo>
                <a:lnTo>
                  <a:pt x="1666011" y="1595002"/>
                </a:lnTo>
                <a:lnTo>
                  <a:pt x="1666011" y="2254296"/>
                </a:lnTo>
                <a:cubicBezTo>
                  <a:pt x="1666011" y="2399947"/>
                  <a:pt x="1547937" y="2518021"/>
                  <a:pt x="1402286" y="2518021"/>
                </a:cubicBezTo>
                <a:lnTo>
                  <a:pt x="694171" y="2518021"/>
                </a:lnTo>
                <a:lnTo>
                  <a:pt x="277669" y="2518021"/>
                </a:lnTo>
                <a:lnTo>
                  <a:pt x="277669" y="2518021"/>
                </a:lnTo>
                <a:lnTo>
                  <a:pt x="263725" y="2518021"/>
                </a:lnTo>
                <a:cubicBezTo>
                  <a:pt x="118074" y="2518021"/>
                  <a:pt x="0" y="2399947"/>
                  <a:pt x="0" y="2254296"/>
                </a:cubicBezTo>
                <a:lnTo>
                  <a:pt x="0" y="1595002"/>
                </a:lnTo>
                <a:lnTo>
                  <a:pt x="0" y="1199423"/>
                </a:lnTo>
                <a:lnTo>
                  <a:pt x="0" y="1199423"/>
                </a:lnTo>
                <a:lnTo>
                  <a:pt x="0" y="1199428"/>
                </a:lnTo>
                <a:close/>
              </a:path>
            </a:pathLst>
          </a:custGeom>
          <a:solidFill>
            <a:srgbClr val="929292"/>
          </a:solidFill>
          <a:ln>
            <a:noFill/>
          </a:ln>
        </p:spPr>
        <p:txBody>
          <a:bodyPr spcFirstLastPara="1" wrap="square" lIns="0" tIns="0" rIns="0" bIns="0" anchor="t" anchorCtr="0">
            <a:noAutofit/>
          </a:bodyPr>
          <a:lstStyle/>
          <a:p>
            <a:endParaRPr sz="964"/>
          </a:p>
        </p:txBody>
      </p:sp>
      <p:sp>
        <p:nvSpPr>
          <p:cNvPr id="24" name="Google Shape;140;p17"/>
          <p:cNvSpPr txBox="1"/>
          <p:nvPr/>
        </p:nvSpPr>
        <p:spPr>
          <a:xfrm>
            <a:off x="365495" y="3879701"/>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extLst>
              <p:ext uri="{D42A27DB-BD31-4B8C-83A1-F6EECF244321}">
                <p14:modId xmlns:p14="http://schemas.microsoft.com/office/powerpoint/2010/main" val="4171489470"/>
              </p:ext>
            </p:extLst>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720601097"/>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first_name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targaryen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932315936"/>
              </p:ext>
            </p:extLst>
          </p:nvPr>
        </p:nvGraphicFramePr>
        <p:xfrm>
          <a:off x="7689850" y="4160718"/>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961063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3539430"/>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 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 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 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What is a “Tidy” Data Frame</a:t>
            </a:r>
          </a:p>
        </p:txBody>
      </p:sp>
      <p:sp>
        <p:nvSpPr>
          <p:cNvPr id="5" name="Rectangle 4"/>
          <p:cNvSpPr/>
          <p:nvPr/>
        </p:nvSpPr>
        <p:spPr>
          <a:xfrm>
            <a:off x="1672325" y="3000172"/>
            <a:ext cx="1080500" cy="233413"/>
          </a:xfrm>
          <a:prstGeom prst="rect">
            <a:avLst/>
          </a:prstGeom>
          <a:solidFill>
            <a:srgbClr val="798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rial" panose="020B0604020202020204" pitchFamily="34" charset="0"/>
                <a:cs typeface="Arial" panose="020B0604020202020204" pitchFamily="34" charset="0"/>
              </a:rPr>
              <a:t>MRN</a:t>
            </a:r>
          </a:p>
        </p:txBody>
      </p:sp>
    </p:spTree>
    <p:extLst>
      <p:ext uri="{BB962C8B-B14F-4D97-AF65-F5344CB8AC3E}">
        <p14:creationId xmlns:p14="http://schemas.microsoft.com/office/powerpoint/2010/main" val="313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4141039753"/>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westerling</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804035073"/>
              </p:ext>
            </p:extLst>
          </p:nvPr>
        </p:nvGraphicFramePr>
        <p:xfrm>
          <a:off x="7484724" y="4160718"/>
          <a:ext cx="2567326" cy="2233477"/>
        </p:xfrm>
        <a:graphic>
          <a:graphicData uri="http://schemas.openxmlformats.org/drawingml/2006/table">
            <a:tbl>
              <a:tblPr/>
              <a:tblGrid>
                <a:gridCol w="1351051">
                  <a:extLst>
                    <a:ext uri="{9D8B030D-6E8A-4147-A177-3AD203B41FA5}">
                      <a16:colId xmlns:a16="http://schemas.microsoft.com/office/drawing/2014/main" val="346107332"/>
                    </a:ext>
                  </a:extLst>
                </a:gridCol>
                <a:gridCol w="1216275">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0678730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txBox="1"/>
          <p:nvPr/>
        </p:nvSpPr>
        <p:spPr>
          <a:xfrm>
            <a:off x="2012567" y="137384"/>
            <a:ext cx="8184249"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a:bodyPr>
          <a:lstStyle>
            <a:lvl1pPr>
              <a:defRPr sz="10000">
                <a:latin typeface="Helvetica"/>
                <a:ea typeface="Helvetica"/>
                <a:cs typeface="Helvetica"/>
                <a:sym typeface="Helvetica"/>
              </a:defRPr>
            </a:lvl1pPr>
          </a:lstStyle>
          <a:p>
            <a:r>
              <a:rPr sz="5000"/>
              <a:t>select() helpers</a:t>
            </a:r>
          </a:p>
        </p:txBody>
      </p:sp>
      <p:grpSp>
        <p:nvGrpSpPr>
          <p:cNvPr id="390" name="Group 390"/>
          <p:cNvGrpSpPr/>
          <p:nvPr/>
        </p:nvGrpSpPr>
        <p:grpSpPr>
          <a:xfrm>
            <a:off x="746398" y="1498600"/>
            <a:ext cx="10636669" cy="3860800"/>
            <a:chOff x="0" y="0"/>
            <a:chExt cx="21273337" cy="7721600"/>
          </a:xfrm>
        </p:grpSpPr>
        <p:pic>
          <p:nvPicPr>
            <p:cNvPr id="386" name="data-transformation.png"/>
            <p:cNvPicPr>
              <a:picLocks noChangeAspect="1"/>
            </p:cNvPicPr>
            <p:nvPr/>
          </p:nvPicPr>
          <p:blipFill>
            <a:blip r:embed="rId3"/>
            <a:stretch>
              <a:fillRect/>
            </a:stretch>
          </p:blipFill>
          <p:spPr>
            <a:xfrm>
              <a:off x="0" y="0"/>
              <a:ext cx="9992660" cy="7721600"/>
            </a:xfrm>
            <a:prstGeom prst="rect">
              <a:avLst/>
            </a:prstGeom>
            <a:ln w="25400" cap="flat">
              <a:solidFill>
                <a:srgbClr val="000000"/>
              </a:solidFill>
              <a:prstDash val="solid"/>
              <a:miter lim="400000"/>
            </a:ln>
            <a:effectLst/>
          </p:spPr>
        </p:pic>
        <p:sp>
          <p:nvSpPr>
            <p:cNvPr id="387" name="Shape 387"/>
            <p:cNvSpPr/>
            <p:nvPr/>
          </p:nvSpPr>
          <p:spPr>
            <a:xfrm flipH="1">
              <a:off x="6740221" y="2826834"/>
              <a:ext cx="14517308" cy="4551483"/>
            </a:xfrm>
            <a:custGeom>
              <a:avLst/>
              <a:gdLst/>
              <a:ahLst/>
              <a:cxnLst>
                <a:cxn ang="0">
                  <a:pos x="wd2" y="hd2"/>
                </a:cxn>
                <a:cxn ang="5400000">
                  <a:pos x="wd2" y="hd2"/>
                </a:cxn>
                <a:cxn ang="10800000">
                  <a:pos x="wd2" y="hd2"/>
                </a:cxn>
                <a:cxn ang="16200000">
                  <a:pos x="wd2" y="hd2"/>
                </a:cxn>
              </a:cxnLst>
              <a:rect l="0" t="0" r="r" b="b"/>
              <a:pathLst>
                <a:path w="21600" h="21600" extrusionOk="0">
                  <a:moveTo>
                    <a:pt x="0" y="4806"/>
                  </a:moveTo>
                  <a:lnTo>
                    <a:pt x="17051" y="0"/>
                  </a:lnTo>
                  <a:lnTo>
                    <a:pt x="21600" y="25"/>
                  </a:lnTo>
                  <a:lnTo>
                    <a:pt x="21584" y="9213"/>
                  </a:lnTo>
                  <a:lnTo>
                    <a:pt x="20639" y="21600"/>
                  </a:lnTo>
                  <a:lnTo>
                    <a:pt x="0" y="4806"/>
                  </a:lnTo>
                  <a:close/>
                </a:path>
              </a:pathLst>
            </a:custGeom>
            <a:solidFill>
              <a:srgbClr val="000000">
                <a:alpha val="38947"/>
              </a:srgbClr>
            </a:solidFill>
            <a:ln w="127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sz="2800"/>
            </a:p>
          </p:txBody>
        </p:sp>
        <p:sp>
          <p:nvSpPr>
            <p:cNvPr id="388" name="Shape 388"/>
            <p:cNvSpPr/>
            <p:nvPr/>
          </p:nvSpPr>
          <p:spPr>
            <a:xfrm>
              <a:off x="6747940" y="2835561"/>
              <a:ext cx="3086291" cy="815256"/>
            </a:xfrm>
            <a:prstGeom prst="rect">
              <a:avLst/>
            </a:prstGeom>
            <a:solidFill>
              <a:srgbClr val="53585F">
                <a:alpha val="60770"/>
              </a:srgbClr>
            </a:solidFill>
            <a:ln w="25400" cap="flat">
              <a:noFill/>
              <a:miter lim="400000"/>
            </a:ln>
            <a:effectLst/>
          </p:spPr>
          <p:txBody>
            <a:bodyPr wrap="square" lIns="35719" tIns="35719" rIns="35719" bIns="35719" numCol="1" anchor="ctr">
              <a:noAutofit/>
            </a:bodyP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389" name="data-transformation.pdf"/>
            <p:cNvPicPr>
              <a:picLocks noChangeAspect="1"/>
            </p:cNvPicPr>
            <p:nvPr/>
          </p:nvPicPr>
          <p:blipFill>
            <a:blip r:embed="rId4"/>
            <a:srcRect l="66143" t="36499" b="52236"/>
            <a:stretch>
              <a:fillRect/>
            </a:stretch>
          </p:blipFill>
          <p:spPr>
            <a:xfrm>
              <a:off x="7357479" y="3826981"/>
              <a:ext cx="13915859" cy="3577584"/>
            </a:xfrm>
            <a:prstGeom prst="rect">
              <a:avLst/>
            </a:prstGeom>
            <a:ln w="25400" cap="flat">
              <a:solidFill>
                <a:srgbClr val="000000"/>
              </a:solidFill>
              <a:prstDash val="solid"/>
              <a:miter lim="400000"/>
            </a:ln>
            <a:effectLst/>
          </p:spPr>
        </p:pic>
      </p:grpSp>
    </p:spTree>
    <p:extLst>
      <p:ext uri="{BB962C8B-B14F-4D97-AF65-F5344CB8AC3E}">
        <p14:creationId xmlns:p14="http://schemas.microsoft.com/office/powerpoint/2010/main" val="2784755250"/>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3" name="Picture 2">
            <a:extLst>
              <a:ext uri="{FF2B5EF4-FFF2-40B4-BE49-F238E27FC236}">
                <a16:creationId xmlns:a16="http://schemas.microsoft.com/office/drawing/2014/main" id="{642DF70A-E704-49F4-9877-6A60C204D0E8}"/>
              </a:ext>
            </a:extLst>
          </p:cNvPr>
          <p:cNvPicPr>
            <a:picLocks noChangeAspect="1"/>
          </p:cNvPicPr>
          <p:nvPr/>
        </p:nvPicPr>
        <p:blipFill rotWithShape="1">
          <a:blip r:embed="rId3"/>
          <a:srcRect l="7339" b="12000"/>
          <a:stretch/>
        </p:blipFill>
        <p:spPr>
          <a:xfrm>
            <a:off x="6206885" y="4182748"/>
            <a:ext cx="5210807" cy="2040703"/>
          </a:xfrm>
          <a:prstGeom prst="rect">
            <a:avLst/>
          </a:prstGeom>
        </p:spPr>
      </p:pic>
      <p:pic>
        <p:nvPicPr>
          <p:cNvPr id="7" name="Picture 6">
            <a:extLst>
              <a:ext uri="{FF2B5EF4-FFF2-40B4-BE49-F238E27FC236}">
                <a16:creationId xmlns:a16="http://schemas.microsoft.com/office/drawing/2014/main" id="{D19F217A-C3B0-4B58-9D5B-CBD383782F35}"/>
              </a:ext>
            </a:extLst>
          </p:cNvPr>
          <p:cNvPicPr>
            <a:picLocks noChangeAspect="1"/>
          </p:cNvPicPr>
          <p:nvPr/>
        </p:nvPicPr>
        <p:blipFill>
          <a:blip r:embed="rId4"/>
          <a:stretch>
            <a:fillRect/>
          </a:stretch>
        </p:blipFill>
        <p:spPr>
          <a:xfrm>
            <a:off x="654372" y="4096317"/>
            <a:ext cx="4695936" cy="2040703"/>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Renaming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select(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first_name</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077917" y="4253867"/>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616232" y="4292566"/>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63397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8"/>
          <p:cNvGraphicFramePr>
            <a:graphicFrameLocks noGrp="1"/>
          </p:cNvGraphicFramePr>
          <p:nvPr>
            <p:extLst>
              <p:ext uri="{D42A27DB-BD31-4B8C-83A1-F6EECF244321}">
                <p14:modId xmlns:p14="http://schemas.microsoft.com/office/powerpoint/2010/main" val="1757298106"/>
              </p:ext>
            </p:extLst>
          </p:nvPr>
        </p:nvGraphicFramePr>
        <p:xfrm>
          <a:off x="170751" y="2693422"/>
          <a:ext cx="5378884" cy="2671130"/>
        </p:xfrm>
        <a:graphic>
          <a:graphicData uri="http://schemas.openxmlformats.org/drawingml/2006/table">
            <a:tbl>
              <a:tblPr firstRow="1" bandRow="1">
                <a:tableStyleId>{71CB66AA-850D-4605-A19E-2ED404D436C7}</a:tableStyleId>
              </a:tblPr>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5154971"/>
              </p:ext>
            </p:extLst>
          </p:nvPr>
        </p:nvGraphicFramePr>
        <p:xfrm>
          <a:off x="6704901" y="2694447"/>
          <a:ext cx="5378884" cy="2671125"/>
        </p:xfrm>
        <a:graphic>
          <a:graphicData uri="http://schemas.openxmlformats.org/drawingml/2006/table">
            <a:tbl>
              <a:tblPr firstRow="1" bandRow="1">
                <a:tableStyleId>{71CB66AA-850D-4605-A19E-2ED404D436C7}</a:tableStyleId>
              </a:tblPr>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869462"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3927780260"/>
              </p:ext>
            </p:extLst>
          </p:nvPr>
        </p:nvGraphicFramePr>
        <p:xfrm>
          <a:off x="177798" y="3122824"/>
          <a:ext cx="4771962" cy="2877925"/>
        </p:xfrm>
        <a:graphic>
          <a:graphicData uri="http://schemas.openxmlformats.org/drawingml/2006/table">
            <a:tbl>
              <a:tblPr firstRow="1" bandRow="1">
                <a:tableStyleId>{71CB66AA-850D-4605-A19E-2ED404D436C7}</a:tableStyleId>
              </a:tblPr>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2920912751"/>
              </p:ext>
            </p:extLst>
          </p:nvPr>
        </p:nvGraphicFramePr>
        <p:xfrm>
          <a:off x="6000750" y="3123852"/>
          <a:ext cx="4846320" cy="2876895"/>
        </p:xfrm>
        <a:graphic>
          <a:graphicData uri="http://schemas.openxmlformats.org/drawingml/2006/table">
            <a:tbl>
              <a:tblPr firstRow="1" bandRow="1">
                <a:tableStyleId>{71CB66AA-850D-4605-A19E-2ED404D436C7}</a:tableStyleId>
              </a:tblPr>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2542480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64343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014618738"/>
              </p:ext>
            </p:extLst>
          </p:nvPr>
        </p:nvGraphicFramePr>
        <p:xfrm>
          <a:off x="177798" y="3122824"/>
          <a:ext cx="4771962" cy="2877925"/>
        </p:xfrm>
        <a:graphic>
          <a:graphicData uri="http://schemas.openxmlformats.org/drawingml/2006/table">
            <a:tbl>
              <a:tblPr firstRow="1" bandRow="1">
                <a:tableStyleId>{71CB66AA-850D-4605-A19E-2ED404D436C7}</a:tableStyleId>
              </a:tblPr>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2392610466"/>
              </p:ext>
            </p:extLst>
          </p:nvPr>
        </p:nvGraphicFramePr>
        <p:xfrm>
          <a:off x="6000750" y="3123852"/>
          <a:ext cx="4846320" cy="2876895"/>
        </p:xfrm>
        <a:graphic>
          <a:graphicData uri="http://schemas.openxmlformats.org/drawingml/2006/table">
            <a:tbl>
              <a:tblPr firstRow="1" bandRow="1">
                <a:tableStyleId>{71CB66AA-850D-4605-A19E-2ED404D436C7}</a:tableStyleId>
              </a:tblPr>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7571663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endParaRPr lang="en-US"/>
          </a:p>
        </p:txBody>
      </p:sp>
      <p:sp>
        <p:nvSpPr>
          <p:cNvPr id="11" name="Text Placeholder 10"/>
          <p:cNvSpPr>
            <a:spLocks noGrp="1"/>
          </p:cNvSpPr>
          <p:nvPr>
            <p:ph type="body" sz="quarter" idx="14"/>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217;p24"/>
          <p:cNvSpPr txBox="1">
            <a:spLocks/>
          </p:cNvSpPr>
          <p:nvPr/>
        </p:nvSpPr>
        <p:spPr>
          <a:xfrm>
            <a:off x="4201610" y="614555"/>
            <a:ext cx="4097437"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sz="6000" dirty="0">
                <a:solidFill>
                  <a:srgbClr val="005493"/>
                </a:solidFill>
                <a:sym typeface="Arial"/>
              </a:rPr>
              <a:t>Pop Quiz</a:t>
            </a:r>
          </a:p>
        </p:txBody>
      </p:sp>
      <p:sp>
        <p:nvSpPr>
          <p:cNvPr id="6" name="Google Shape;218;p24"/>
          <p:cNvSpPr txBox="1"/>
          <p:nvPr/>
        </p:nvSpPr>
        <p:spPr>
          <a:xfrm>
            <a:off x="1593408" y="1714603"/>
            <a:ext cx="9196829" cy="1323482"/>
          </a:xfrm>
          <a:prstGeom prst="rect">
            <a:avLst/>
          </a:prstGeom>
          <a:noFill/>
          <a:ln>
            <a:noFill/>
          </a:ln>
        </p:spPr>
        <p:txBody>
          <a:bodyPr spcFirstLastPara="1" wrap="square" lIns="0" tIns="6455" rIns="0" bIns="0" anchor="t" anchorCtr="0">
            <a:noAutofit/>
          </a:bodyPr>
          <a:lstStyle/>
          <a:p>
            <a:pPr marL="6803" marR="2721">
              <a:buClr>
                <a:srgbClr val="0070C0"/>
              </a:buClr>
            </a:pPr>
            <a:r>
              <a:rPr lang="en-US" sz="2800" dirty="0">
                <a:solidFill>
                  <a:srgbClr val="005493"/>
                </a:solidFill>
                <a:latin typeface="Calibri"/>
                <a:ea typeface="Calibri"/>
                <a:cs typeface="Calibri"/>
                <a:sym typeface="Calibri"/>
              </a:rPr>
              <a:t>The default behavior of arrange() is to order from lower to higher values. </a:t>
            </a:r>
          </a:p>
          <a:p>
            <a:pPr marL="6803" marR="2721">
              <a:buClr>
                <a:srgbClr val="0070C0"/>
              </a:buClr>
            </a:pPr>
            <a:endParaRPr lang="en-US" sz="2800" dirty="0">
              <a:solidFill>
                <a:srgbClr val="005493"/>
              </a:solidFill>
              <a:latin typeface="Calibri"/>
              <a:ea typeface="Calibri"/>
              <a:cs typeface="Calibri"/>
              <a:sym typeface="Calibri"/>
            </a:endParaRPr>
          </a:p>
          <a:p>
            <a:pPr marL="6803" marR="2721">
              <a:buClr>
                <a:srgbClr val="0070C0"/>
              </a:buClr>
            </a:pPr>
            <a:r>
              <a:rPr lang="en-US" sz="2800" dirty="0">
                <a:solidFill>
                  <a:srgbClr val="005493"/>
                </a:solidFill>
                <a:latin typeface="Calibri"/>
                <a:ea typeface="Calibri"/>
                <a:cs typeface="Calibri"/>
                <a:sym typeface="Calibri"/>
              </a:rPr>
              <a:t>When might arrange() place "1000" before "50"?</a:t>
            </a:r>
          </a:p>
        </p:txBody>
      </p:sp>
    </p:spTree>
    <p:extLst>
      <p:ext uri="{BB962C8B-B14F-4D97-AF65-F5344CB8AC3E}">
        <p14:creationId xmlns:p14="http://schemas.microsoft.com/office/powerpoint/2010/main" val="1266240127"/>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257148" y="395317"/>
            <a:ext cx="5677703"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Transforming data</a:t>
            </a:r>
            <a:endParaRPr sz="5400" dirty="0"/>
          </a:p>
        </p:txBody>
      </p:sp>
      <p:graphicFrame>
        <p:nvGraphicFramePr>
          <p:cNvPr id="147" name="Google Shape;147;p18"/>
          <p:cNvGraphicFramePr/>
          <p:nvPr>
            <p:extLst>
              <p:ext uri="{D42A27DB-BD31-4B8C-83A1-F6EECF244321}">
                <p14:modId xmlns:p14="http://schemas.microsoft.com/office/powerpoint/2010/main" val="3900311438"/>
              </p:ext>
            </p:extLst>
          </p:nvPr>
        </p:nvGraphicFramePr>
        <p:xfrm>
          <a:off x="1150478" y="1730364"/>
          <a:ext cx="1046024" cy="968156"/>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extLst>
              <p:ext uri="{D42A27DB-BD31-4B8C-83A1-F6EECF244321}">
                <p14:modId xmlns:p14="http://schemas.microsoft.com/office/powerpoint/2010/main" val="3074198044"/>
              </p:ext>
            </p:extLst>
          </p:nvPr>
        </p:nvGraphicFramePr>
        <p:xfrm>
          <a:off x="2795045" y="1758052"/>
          <a:ext cx="603200" cy="968156"/>
        </p:xfrm>
        <a:graphic>
          <a:graphicData uri="http://schemas.openxmlformats.org/drawingml/2006/table">
            <a:tbl>
              <a:tblPr firstRow="1" bandRow="1">
                <a:noFill/>
                <a:tableStyleId>{809C1C93-8995-4D9E-87C8-A8817AF97DB9}</a:tableStyleId>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extLst>
              <p:ext uri="{D42A27DB-BD31-4B8C-83A1-F6EECF244321}">
                <p14:modId xmlns:p14="http://schemas.microsoft.com/office/powerpoint/2010/main" val="397847915"/>
              </p:ext>
            </p:extLst>
          </p:nvPr>
        </p:nvGraphicFramePr>
        <p:xfrm>
          <a:off x="2770556" y="4118015"/>
          <a:ext cx="1046024" cy="947968"/>
        </p:xfrm>
        <a:graphic>
          <a:graphicData uri="http://schemas.openxmlformats.org/drawingml/2006/table">
            <a:tbl>
              <a:tblPr firstRow="1" bandRow="1">
                <a:noFill/>
                <a:tableStyleId>{809C1C93-8995-4D9E-87C8-A8817AF97DB9}</a:tableStyleId>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extLst>
              <p:ext uri="{D42A27DB-BD31-4B8C-83A1-F6EECF244321}">
                <p14:modId xmlns:p14="http://schemas.microsoft.com/office/powerpoint/2010/main" val="772127057"/>
              </p:ext>
            </p:extLst>
          </p:nvPr>
        </p:nvGraphicFramePr>
        <p:xfrm>
          <a:off x="1150478" y="4118015"/>
          <a:ext cx="1046024" cy="947968"/>
        </p:xfrm>
        <a:graphic>
          <a:graphicData uri="http://schemas.openxmlformats.org/drawingml/2006/table">
            <a:tbl>
              <a:tblPr firstRow="1" bandRow="1">
                <a:noFill/>
                <a:tableStyleId>{809C1C93-8995-4D9E-87C8-A8817AF97DB9}</a:tableStyleId>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p>
          <a:p>
            <a:pPr marL="6803"/>
            <a:endParaRPr lang="en-US" sz="4000" dirty="0">
              <a:latin typeface="Calibri"/>
              <a:ea typeface="Calibri"/>
              <a:cs typeface="Calibri"/>
              <a:sym typeface="Calibri"/>
            </a:endParaRPr>
          </a:p>
          <a:p>
            <a:pPr marL="6803"/>
            <a:r>
              <a:rPr lang="en-US" sz="4000" dirty="0">
                <a:latin typeface="Calibri"/>
                <a:ea typeface="Calibri"/>
                <a:cs typeface="Calibri"/>
                <a:sym typeface="Calibri"/>
              </a:rPr>
              <a:t>Add calculated columns with </a:t>
            </a:r>
            <a:r>
              <a:rPr lang="en-US" sz="4000" b="1" dirty="0">
                <a:solidFill>
                  <a:srgbClr val="0365C0"/>
                </a:solidFill>
                <a:latin typeface="Calibri"/>
                <a:ea typeface="Calibri"/>
                <a:cs typeface="Calibri"/>
                <a:sym typeface="Calibri"/>
              </a:rPr>
              <a:t>mutate()</a:t>
            </a:r>
            <a:endParaRPr sz="4000" b="1" dirty="0">
              <a:solidFill>
                <a:srgbClr val="0365C0"/>
              </a:solidFill>
              <a:latin typeface="Calibri"/>
              <a:ea typeface="Calibri"/>
              <a:cs typeface="Calibri"/>
              <a:sym typeface="Calibri"/>
            </a:endParaRPr>
          </a:p>
        </p:txBody>
      </p:sp>
      <p:graphicFrame>
        <p:nvGraphicFramePr>
          <p:cNvPr id="154" name="Google Shape;154;p18"/>
          <p:cNvGraphicFramePr/>
          <p:nvPr>
            <p:extLst>
              <p:ext uri="{D42A27DB-BD31-4B8C-83A1-F6EECF244321}">
                <p14:modId xmlns:p14="http://schemas.microsoft.com/office/powerpoint/2010/main" val="2559618651"/>
              </p:ext>
            </p:extLst>
          </p:nvPr>
        </p:nvGraphicFramePr>
        <p:xfrm>
          <a:off x="1150479" y="2927483"/>
          <a:ext cx="1046024" cy="968156"/>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extLst>
              <p:ext uri="{D42A27DB-BD31-4B8C-83A1-F6EECF244321}">
                <p14:modId xmlns:p14="http://schemas.microsoft.com/office/powerpoint/2010/main" val="2511783731"/>
              </p:ext>
            </p:extLst>
          </p:nvPr>
        </p:nvGraphicFramePr>
        <p:xfrm>
          <a:off x="2773115" y="2927483"/>
          <a:ext cx="1046024" cy="402120"/>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5" name="Picture 14">
            <a:extLst>
              <a:ext uri="{FF2B5EF4-FFF2-40B4-BE49-F238E27FC236}">
                <a16:creationId xmlns:a16="http://schemas.microsoft.com/office/drawing/2014/main" id="{7EDAAD76-E273-434A-9F1D-81EEE0A17E08}"/>
              </a:ext>
            </a:extLst>
          </p:cNvPr>
          <p:cNvPicPr>
            <a:picLocks noChangeAspect="1"/>
          </p:cNvPicPr>
          <p:nvPr/>
        </p:nvPicPr>
        <p:blipFill>
          <a:blip r:embed="rId5"/>
          <a:stretch>
            <a:fillRect/>
          </a:stretch>
        </p:blipFill>
        <p:spPr>
          <a:xfrm>
            <a:off x="1082741" y="5481896"/>
            <a:ext cx="2804134" cy="764764"/>
          </a:xfrm>
          <a:prstGeom prst="rect">
            <a:avLst/>
          </a:prstGeom>
        </p:spPr>
      </p:pic>
    </p:spTree>
    <p:extLst>
      <p:ext uri="{BB962C8B-B14F-4D97-AF65-F5344CB8AC3E}">
        <p14:creationId xmlns:p14="http://schemas.microsoft.com/office/powerpoint/2010/main" val="35895395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2599" y="531932"/>
            <a:ext cx="7926801" cy="777536"/>
          </a:xfrm>
        </p:spPr>
        <p:txBody>
          <a:bodyPr/>
          <a:lstStyle/>
          <a:p>
            <a:r>
              <a:rPr lang="en-US" sz="4800" dirty="0">
                <a:solidFill>
                  <a:srgbClr val="000000"/>
                </a:solidFill>
              </a:rPr>
              <a:t>Example: Applying the pipe</a:t>
            </a:r>
          </a:p>
        </p:txBody>
      </p:sp>
      <p:sp>
        <p:nvSpPr>
          <p:cNvPr id="3" name="Rectangle 2"/>
          <p:cNvSpPr/>
          <p:nvPr/>
        </p:nvSpPr>
        <p:spPr>
          <a:xfrm>
            <a:off x="549019" y="1672405"/>
            <a:ext cx="11018141" cy="359355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0782260" cy="3785652"/>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arrange(</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406862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r>
              <a:rPr lang="en-US" sz="5196" dirty="0">
                <a:solidFill>
                  <a:srgbClr val="005493"/>
                </a:solidFill>
                <a:latin typeface="Arial" panose="020B0604020202020204" pitchFamily="34" charset="0"/>
                <a:ea typeface="Calibri"/>
                <a:cs typeface="Arial" panose="020B0604020202020204" pitchFamily="34" charset="0"/>
                <a:sym typeface="Calibri"/>
              </a:rPr>
              <a:t>Your Turn 1</a:t>
            </a:r>
            <a:endParaRPr sz="5196" dirty="0">
              <a:latin typeface="Arial" panose="020B0604020202020204" pitchFamily="34" charset="0"/>
              <a:ea typeface="Calibri"/>
              <a:cs typeface="Arial" panose="020B0604020202020204" pitchFamily="34" charset="0"/>
              <a:sym typeface="Calibri"/>
            </a:endParaRPr>
          </a:p>
        </p:txBody>
      </p:sp>
      <p:sp>
        <p:nvSpPr>
          <p:cNvPr id="8" name="Google Shape;54;p8"/>
          <p:cNvSpPr txBox="1"/>
          <p:nvPr/>
        </p:nvSpPr>
        <p:spPr>
          <a:xfrm>
            <a:off x="2871627" y="2077900"/>
            <a:ext cx="7880193" cy="1386964"/>
          </a:xfrm>
          <a:prstGeom prst="rect">
            <a:avLst/>
          </a:prstGeom>
          <a:noFill/>
          <a:ln>
            <a:noFill/>
          </a:ln>
        </p:spPr>
        <p:txBody>
          <a:bodyPr spcFirstLastPara="1" wrap="square" lIns="0" tIns="6455" rIns="0" bIns="0" anchor="t" anchorCtr="0">
            <a:noAutofit/>
          </a:bodyPr>
          <a:lstStyle/>
          <a:p>
            <a:pPr marL="6803" marR="2721">
              <a:lnSpc>
                <a:spcPct val="134900"/>
              </a:lnSpc>
            </a:pPr>
            <a:r>
              <a:rPr lang="en-US" sz="4800" dirty="0">
                <a:solidFill>
                  <a:srgbClr val="005493"/>
                </a:solidFill>
                <a:latin typeface="Arial" panose="020B0604020202020204" pitchFamily="34" charset="0"/>
                <a:ea typeface="Calibri"/>
                <a:cs typeface="Arial" panose="020B0604020202020204" pitchFamily="34" charset="0"/>
                <a:sym typeface="Calibri"/>
              </a:rPr>
              <a:t>Open "</a:t>
            </a:r>
            <a:r>
              <a:rPr lang="en-US" sz="4800" b="1" dirty="0">
                <a:solidFill>
                  <a:srgbClr val="005493"/>
                </a:solidFill>
                <a:latin typeface="Arial" panose="020B0604020202020204" pitchFamily="34" charset="0"/>
                <a:cs typeface="Arial" panose="020B0604020202020204" pitchFamily="34" charset="0"/>
              </a:rPr>
              <a:t>04-Transform.Rmd" </a:t>
            </a:r>
            <a:r>
              <a:rPr lang="en-US" sz="4800" dirty="0">
                <a:solidFill>
                  <a:srgbClr val="005493"/>
                </a:solidFill>
                <a:latin typeface="Arial" panose="020B0604020202020204" pitchFamily="34" charset="0"/>
                <a:ea typeface="Calibri"/>
                <a:cs typeface="Arial" panose="020B0604020202020204" pitchFamily="34" charset="0"/>
                <a:sym typeface="Calibri"/>
              </a:rPr>
              <a:t>Run the setup chunk</a:t>
            </a:r>
            <a:endParaRPr sz="4800" dirty="0">
              <a:latin typeface="Arial" panose="020B0604020202020204" pitchFamily="34" charset="0"/>
              <a:ea typeface="Calibri"/>
              <a:cs typeface="Arial" panose="020B0604020202020204" pitchFamily="34" charset="0"/>
              <a:sym typeface="Calibri"/>
            </a:endParaRPr>
          </a:p>
        </p:txBody>
      </p:sp>
      <p:grpSp>
        <p:nvGrpSpPr>
          <p:cNvPr id="9" name="Group 8"/>
          <p:cNvGrpSpPr/>
          <p:nvPr/>
        </p:nvGrpSpPr>
        <p:grpSpPr>
          <a:xfrm>
            <a:off x="2213410" y="4206054"/>
            <a:ext cx="9096883" cy="1249672"/>
            <a:chOff x="979679" y="4109498"/>
            <a:chExt cx="8978064" cy="1249672"/>
          </a:xfrm>
        </p:grpSpPr>
        <p:pic>
          <p:nvPicPr>
            <p:cNvPr id="10" name="Picture 9"/>
            <p:cNvPicPr>
              <a:picLocks noChangeAspect="1"/>
            </p:cNvPicPr>
            <p:nvPr/>
          </p:nvPicPr>
          <p:blipFill>
            <a:blip r:embed="rId4"/>
            <a:stretch>
              <a:fillRect/>
            </a:stretch>
          </p:blipFill>
          <p:spPr>
            <a:xfrm>
              <a:off x="979679" y="4151594"/>
              <a:ext cx="8978064" cy="1207576"/>
            </a:xfrm>
            <a:prstGeom prst="rect">
              <a:avLst/>
            </a:prstGeom>
          </p:spPr>
        </p:pic>
        <p:sp>
          <p:nvSpPr>
            <p:cNvPr id="11" name="Oval 10"/>
            <p:cNvSpPr/>
            <p:nvPr/>
          </p:nvSpPr>
          <p:spPr>
            <a:xfrm>
              <a:off x="9474217" y="4109498"/>
              <a:ext cx="359229" cy="361461"/>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3CA4F62C-5326-44C4-AE7C-EBCF734E1192}"/>
                </a:ext>
              </a:extLst>
            </p:cNvPr>
            <p:cNvPicPr>
              <a:picLocks noChangeAspect="1"/>
            </p:cNvPicPr>
            <p:nvPr/>
          </p:nvPicPr>
          <p:blipFill rotWithShape="1">
            <a:blip r:embed="rId4"/>
            <a:srcRect l="44467" t="47852"/>
            <a:stretch/>
          </p:blipFill>
          <p:spPr>
            <a:xfrm>
              <a:off x="4370678" y="4729444"/>
              <a:ext cx="4985750" cy="629726"/>
            </a:xfrm>
            <a:prstGeom prst="rect">
              <a:avLst/>
            </a:prstGeom>
          </p:spPr>
        </p:pic>
      </p:grpSp>
    </p:spTree>
    <p:extLst>
      <p:ext uri="{BB962C8B-B14F-4D97-AF65-F5344CB8AC3E}">
        <p14:creationId xmlns:p14="http://schemas.microsoft.com/office/powerpoint/2010/main" val="3494266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550920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dirty="0"/>
              <a:t>Goal</a:t>
            </a:r>
          </a:p>
          <a:p>
            <a:pPr marL="514350" indent="-514350">
              <a:buAutoNum type="arabicPeriod"/>
            </a:pPr>
            <a:r>
              <a:rPr lang="en-US" sz="2800" dirty="0"/>
              <a:t>Learn how to use dplyr to transform data frames</a:t>
            </a:r>
          </a:p>
          <a:p>
            <a:pPr marL="514350" indent="-514350">
              <a:buAutoNum type="arabicPeriod"/>
            </a:pPr>
            <a:r>
              <a:rPr lang="en-US" sz="2800" dirty="0"/>
              <a:t>Appreciate the role of piping in facilitating data transformation</a:t>
            </a:r>
          </a:p>
          <a:p>
            <a:pPr marL="514350" indent="-514350">
              <a:buAutoNum type="arabicPeriod"/>
            </a:pPr>
            <a:endParaRPr lang="en-US" sz="2800" dirty="0"/>
          </a:p>
          <a:p>
            <a:r>
              <a:rPr lang="en-US" sz="3600" dirty="0"/>
              <a:t>Objectives</a:t>
            </a:r>
          </a:p>
          <a:p>
            <a:pPr marL="514350" indent="-514350">
              <a:buAutoNum type="arabicPeriod"/>
            </a:pPr>
            <a:r>
              <a:rPr lang="en-US" sz="2800" dirty="0"/>
              <a:t>List the major forms of data transformation implemented in dplyr</a:t>
            </a:r>
          </a:p>
          <a:p>
            <a:pPr marL="514350" indent="-514350">
              <a:buAutoNum type="arabicPeriod"/>
            </a:pPr>
            <a:r>
              <a:rPr lang="en-US" sz="2800" dirty="0"/>
              <a:t>Extract columns meeting inclusion criteria from a data frame</a:t>
            </a:r>
          </a:p>
          <a:p>
            <a:pPr marL="514350" indent="-514350">
              <a:buAutoNum type="arabicPeriod"/>
            </a:pPr>
            <a:r>
              <a:rPr lang="en-US" sz="2800" dirty="0"/>
              <a:t>Create new calculated columns not found in the original data frame</a:t>
            </a:r>
          </a:p>
          <a:p>
            <a:pPr marL="514350" indent="-514350">
              <a:buFont typeface="Arial"/>
              <a:buAutoNum type="arabicPeriod"/>
            </a:pPr>
            <a:r>
              <a:rPr lang="en-US" sz="2800" dirty="0"/>
              <a:t>Use the pipe operator to pass the output of one function as an input to the next function</a:t>
            </a:r>
          </a:p>
          <a:p>
            <a:pPr marL="514350" indent="-514350">
              <a:buAutoNum type="arabicPeriod"/>
            </a:pPr>
            <a:endParaRPr lang="en-US" sz="2800" dirty="0"/>
          </a:p>
        </p:txBody>
      </p:sp>
    </p:spTree>
    <p:extLst>
      <p:ext uri="{BB962C8B-B14F-4D97-AF65-F5344CB8AC3E}">
        <p14:creationId xmlns:p14="http://schemas.microsoft.com/office/powerpoint/2010/main" val="1533031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1672912" cy="4105607"/>
          </a:xfrm>
          <a:prstGeom prst="rect">
            <a:avLst/>
          </a:prstGeom>
          <a:noFill/>
          <a:ln>
            <a:noFill/>
          </a:ln>
        </p:spPr>
        <p:txBody>
          <a:bodyPr spcFirstLastPara="1" wrap="square" lIns="0" tIns="6804" rIns="0" bIns="0" anchor="t" anchorCtr="0">
            <a:noAutofit/>
          </a:bodyPr>
          <a:lstStyle/>
          <a:p>
            <a:pPr marL="6350"/>
            <a:r>
              <a:rPr lang="en-US" sz="2550" dirty="0">
                <a:solidFill>
                  <a:srgbClr val="005493"/>
                </a:solidFill>
                <a:ea typeface="Calibri"/>
                <a:sym typeface="Calibri"/>
              </a:rPr>
              <a:t>How can you confirm that you have successfully loaded the data file into RStudio?</a:t>
            </a:r>
            <a:endParaRPr lang="en-US" sz="2550" dirty="0"/>
          </a:p>
          <a:p>
            <a:pPr marL="6350"/>
            <a:endParaRPr sz="2571"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1. The code that imported the data did not yield an error</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2. Code that references the </a:t>
            </a:r>
            <a:r>
              <a:rPr lang="en-US" sz="2500" dirty="0" err="1">
                <a:solidFill>
                  <a:srgbClr val="005493"/>
                </a:solidFill>
                <a:latin typeface="Consolas" panose="020B0609020204030204" pitchFamily="49" charset="0"/>
                <a:ea typeface="Courier New"/>
                <a:cs typeface="Consolas" panose="020B0609020204030204" pitchFamily="49" charset="0"/>
              </a:rPr>
              <a:t>covid_testing</a:t>
            </a:r>
            <a:r>
              <a:rPr lang="en-US" sz="2500" dirty="0">
                <a:solidFill>
                  <a:srgbClr val="005493"/>
                </a:solidFill>
                <a:latin typeface="Arial" panose="020B0604020202020204" pitchFamily="34" charset="0"/>
                <a:ea typeface="Calibri"/>
                <a:cs typeface="Arial" panose="020B0604020202020204" pitchFamily="34" charset="0"/>
                <a:sym typeface="Courier New"/>
              </a:rPr>
              <a:t> object runs without errors</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3. The </a:t>
            </a:r>
            <a:r>
              <a:rPr lang="en-US" sz="2500" dirty="0" err="1">
                <a:solidFill>
                  <a:srgbClr val="005493"/>
                </a:solidFill>
                <a:latin typeface="Consolas" panose="020B0609020204030204" pitchFamily="49" charset="0"/>
                <a:ea typeface="Calibri"/>
                <a:cs typeface="Arial" panose="020B0604020202020204" pitchFamily="34" charset="0"/>
                <a:sym typeface="Courier New"/>
              </a:rPr>
              <a:t>covid_testing</a:t>
            </a:r>
            <a:r>
              <a:rPr lang="en-US" sz="2500" dirty="0">
                <a:solidFill>
                  <a:srgbClr val="005493"/>
                </a:solidFill>
                <a:latin typeface="Arial" panose="020B0604020202020204" pitchFamily="34" charset="0"/>
                <a:ea typeface="Calibri"/>
                <a:cs typeface="Arial" panose="020B0604020202020204" pitchFamily="34" charset="0"/>
                <a:sym typeface="Courier New"/>
              </a:rPr>
              <a:t> object is present in the environment pane</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ea typeface="Calibri"/>
                <a:sym typeface="Courier New"/>
              </a:rPr>
              <a:t>	4. All of the above</a:t>
            </a:r>
            <a:endParaRPr lang="en-US" sz="2500" dirty="0">
              <a:solidFill>
                <a:srgbClr val="005493"/>
              </a:solidFill>
              <a:ea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dirty="0">
                <a:solidFill>
                  <a:srgbClr val="005493"/>
                </a:solidFill>
                <a:latin typeface="Arial" panose="020B0604020202020204" pitchFamily="34" charset="0"/>
                <a:ea typeface="Calibri"/>
                <a:cs typeface="Arial" panose="020B0604020202020204" pitchFamily="34" charset="0"/>
                <a:sym typeface="Calibri"/>
              </a:rPr>
              <a:t>Pop Quiz</a:t>
            </a:r>
            <a:endParaRPr sz="5196"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2650656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sp>
        <p:nvSpPr>
          <p:cNvPr id="46" name="Google Shape;46;p7"/>
          <p:cNvSpPr/>
          <p:nvPr/>
        </p:nvSpPr>
        <p:spPr>
          <a:xfrm>
            <a:off x="4365791" y="2260130"/>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7" name="Google Shape;47;p7"/>
          <p:cNvSpPr txBox="1">
            <a:spLocks noGrp="1"/>
          </p:cNvSpPr>
          <p:nvPr>
            <p:ph type="title"/>
          </p:nvPr>
        </p:nvSpPr>
        <p:spPr>
          <a:xfrm>
            <a:off x="2011125" y="938375"/>
            <a:ext cx="8169750" cy="1158589"/>
          </a:xfrm>
          <a:prstGeom prst="rect">
            <a:avLst/>
          </a:prstGeom>
          <a:noFill/>
          <a:ln>
            <a:noFill/>
          </a:ln>
        </p:spPr>
        <p:txBody>
          <a:bodyPr spcFirstLastPara="1" wrap="square" lIns="0" tIns="7821" rIns="0" bIns="0" anchor="t" anchorCtr="0">
            <a:noAutofit/>
          </a:bodyPr>
          <a:lstStyle/>
          <a:p>
            <a:pPr marL="6803" algn="ctr"/>
            <a:r>
              <a:rPr lang="en-US" sz="6616">
                <a:solidFill>
                  <a:srgbClr val="000000"/>
                </a:solidFill>
                <a:latin typeface="+mj-lt"/>
              </a:rPr>
              <a:t>Transform Data with</a:t>
            </a:r>
            <a:endParaRPr sz="6616" dirty="0">
              <a:latin typeface="+mj-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5483380" y="684400"/>
            <a:ext cx="1547339"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dplyr</a:t>
            </a:r>
            <a:endParaRPr sz="5400" dirty="0">
              <a:latin typeface="+mj-lt"/>
            </a:endParaRPr>
          </a:p>
        </p:txBody>
      </p:sp>
      <p:sp>
        <p:nvSpPr>
          <p:cNvPr id="125" name="Google Shape;125;p16"/>
          <p:cNvSpPr txBox="1"/>
          <p:nvPr/>
        </p:nvSpPr>
        <p:spPr>
          <a:xfrm>
            <a:off x="5341615" y="2450007"/>
            <a:ext cx="5286783"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3200" dirty="0">
                <a:latin typeface="+mj-lt"/>
                <a:ea typeface="Calibri"/>
                <a:cs typeface="Calibri"/>
                <a:sym typeface="Calibri"/>
              </a:rPr>
              <a:t>dplyr implements a </a:t>
            </a:r>
            <a:r>
              <a:rPr lang="en-US" sz="3200" i="1" dirty="0">
                <a:latin typeface="+mj-lt"/>
                <a:ea typeface="Calibri"/>
                <a:cs typeface="Calibri"/>
                <a:sym typeface="Calibri"/>
              </a:rPr>
              <a:t>grammar </a:t>
            </a:r>
            <a:r>
              <a:rPr lang="en-US" sz="3200" dirty="0">
                <a:latin typeface="+mj-lt"/>
                <a:ea typeface="Calibri"/>
                <a:cs typeface="Calibri"/>
                <a:sym typeface="Calibri"/>
              </a:rPr>
              <a:t>of data manipulation for transforming tabular data.</a:t>
            </a:r>
            <a:endParaRPr sz="3200" dirty="0">
              <a:latin typeface="+mj-lt"/>
              <a:ea typeface="Calibri"/>
              <a:cs typeface="Calibri"/>
              <a:sym typeface="Calibri"/>
            </a:endParaRPr>
          </a:p>
        </p:txBody>
      </p:sp>
      <p:sp>
        <p:nvSpPr>
          <p:cNvPr id="6" name="Google Shape;46;p7"/>
          <p:cNvSpPr/>
          <p:nvPr/>
        </p:nvSpPr>
        <p:spPr>
          <a:xfrm>
            <a:off x="1581951" y="1461936"/>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49431</TotalTime>
  <Words>6086</Words>
  <Application>Microsoft Macintosh PowerPoint</Application>
  <PresentationFormat>Widescreen</PresentationFormat>
  <Paragraphs>765</Paragraphs>
  <Slides>60</Slides>
  <Notes>59</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60</vt:i4>
      </vt:variant>
    </vt:vector>
  </HeadingPairs>
  <TitlesOfParts>
    <vt:vector size="76" baseType="lpstr">
      <vt:lpstr>Arial</vt:lpstr>
      <vt:lpstr>Calibri</vt:lpstr>
      <vt:lpstr>Cambria</vt:lpstr>
      <vt:lpstr>Consolas</vt:lpstr>
      <vt:lpstr>Courier New</vt:lpstr>
      <vt:lpstr>Gill Sans</vt:lpstr>
      <vt:lpstr>Helvetica</vt:lpstr>
      <vt:lpstr>Monaco</vt:lpstr>
      <vt:lpstr>Times New Roman</vt:lpstr>
      <vt:lpstr>Trebuchet MS</vt:lpstr>
      <vt:lpstr>Tw Cen MT</vt:lpstr>
      <vt:lpstr>Tw Cen MT Condensed</vt:lpstr>
      <vt:lpstr>Verdana</vt:lpstr>
      <vt:lpstr>Wingdings 3</vt:lpstr>
      <vt:lpstr>Office Theme</vt:lpstr>
      <vt:lpstr>Integral</vt:lpstr>
      <vt:lpstr>Data Transformation</vt:lpstr>
      <vt:lpstr>PowerPoint Presentation</vt:lpstr>
      <vt:lpstr>PowerPoint Presentation</vt:lpstr>
      <vt:lpstr>Typical Data Science Pipeline</vt:lpstr>
      <vt:lpstr>What is a “Tidy” Data Frame</vt:lpstr>
      <vt:lpstr>PowerPoint Presentation</vt:lpstr>
      <vt:lpstr>PowerPoint Presentation</vt:lpstr>
      <vt:lpstr>Transform Data with</vt:lpstr>
      <vt:lpstr>dplyr</vt:lpstr>
      <vt:lpstr>dplyr: a grammar for transforming data</vt:lpstr>
      <vt:lpstr>Dplyr Approach</vt:lpstr>
      <vt:lpstr>Dplyr Approach</vt:lpstr>
      <vt:lpstr>Common syntax</vt:lpstr>
      <vt:lpstr>Filtering a Subset of Rows</vt:lpstr>
      <vt:lpstr>filter()</vt:lpstr>
      <vt:lpstr>Common syntax</vt:lpstr>
      <vt:lpstr>PowerPoint Presentation</vt:lpstr>
      <vt:lpstr>PowerPoint Presentation</vt:lpstr>
      <vt:lpstr>PowerPoint Presentation</vt:lpstr>
      <vt:lpstr>PowerPoint Presentation</vt:lpstr>
      <vt:lpstr>filter()</vt:lpstr>
      <vt:lpstr>PowerPoint Presentation</vt:lpstr>
      <vt:lpstr>Logical tests</vt:lpstr>
      <vt:lpstr>Pop Quiz</vt:lpstr>
      <vt:lpstr>Pop Quiz</vt:lpstr>
      <vt:lpstr>PowerPoint Presentation</vt:lpstr>
      <vt:lpstr>filter()</vt:lpstr>
      <vt:lpstr>filter() variants</vt:lpstr>
      <vt:lpstr>Creating a New Column</vt:lpstr>
      <vt:lpstr>mutate()</vt:lpstr>
      <vt:lpstr>mutate()</vt:lpstr>
      <vt:lpstr>mutate()</vt:lpstr>
      <vt:lpstr>PowerPoint Presentation</vt:lpstr>
      <vt:lpstr>PowerPoint Presentation</vt:lpstr>
      <vt:lpstr>mutate()</vt:lpstr>
      <vt:lpstr>mutate()</vt:lpstr>
      <vt:lpstr>Piping Data from One Row to the Next</vt:lpstr>
      <vt:lpstr>Answering the age old lab question</vt:lpstr>
      <vt:lpstr>Data Analysis Steps</vt:lpstr>
      <vt:lpstr>The Pipe Operator %&gt;%</vt:lpstr>
      <vt:lpstr>Data Analysis Steps</vt:lpstr>
      <vt:lpstr>Shortcut to type %&gt;% </vt:lpstr>
      <vt:lpstr>Scene</vt:lpstr>
      <vt:lpstr>PowerPoint Presentation</vt:lpstr>
      <vt:lpstr>PowerPoint Presentation</vt:lpstr>
      <vt:lpstr>What Else?</vt:lpstr>
      <vt:lpstr>select()</vt:lpstr>
      <vt:lpstr>PowerPoint Presentation</vt:lpstr>
      <vt:lpstr>PowerPoint Presentation</vt:lpstr>
      <vt:lpstr>PowerPoint Presentation</vt:lpstr>
      <vt:lpstr>PowerPoint Presentation</vt:lpstr>
      <vt:lpstr>select()</vt:lpstr>
      <vt:lpstr>arrange()</vt:lpstr>
      <vt:lpstr>arrange()</vt:lpstr>
      <vt:lpstr>PowerPoint Presentation</vt:lpstr>
      <vt:lpstr>PowerPoint Presentation</vt:lpstr>
      <vt:lpstr>PowerPoint Presentation</vt:lpstr>
      <vt:lpstr>Transforming data</vt:lpstr>
      <vt:lpstr>Example: Applying the pipe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Patrick C Mathias</cp:lastModifiedBy>
  <cp:revision>301</cp:revision>
  <cp:lastPrinted>2019-05-03T14:53:33Z</cp:lastPrinted>
  <dcterms:modified xsi:type="dcterms:W3CDTF">2021-09-20T04:50:46Z</dcterms:modified>
</cp:coreProperties>
</file>